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notesSlides/notesSlide9.xml" ContentType="application/vnd.openxmlformats-officedocument.presentationml.notesSlide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notesSlides/notesSlide5.xml" ContentType="application/vnd.openxmlformats-officedocument.presentationml.notes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5.xml" ContentType="application/vnd.openxmlformats-officedocument.presentationml.slide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51" r:id="rId2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286">
      <a:defRPr sz="18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>
      <a:defRPr sz="18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>
      <a:defRPr sz="18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>
      <a:defRPr sz="18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>
      <a:defRPr sz="18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>
      <a:defRPr sz="18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>
      <a:defRPr sz="18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>
      <a:defRPr sz="18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4" d="100"/>
          <a:sy n="114" d="100"/>
        </p:scale>
        <p:origin x="768" y="184"/>
      </p:cViewPr>
      <p:guideLst>
        <p:guide pos="2472" orient="horz"/>
        <p:guide pos="384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84965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91416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87292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A3688B-A426-0ADE-0CF7-1DA5F641CBC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1C27D2-034C-F492-BF03-B3DD059DB6A0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066828-5D25-2836-0952-2E8C15952946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05A888-5BB7-3ACB-714D-EE6D19170747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5E54AB-2338-8944-3EF4-F8DB2A378CE0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B2A8B9-9DEF-B94E-5E7B-5F1476E40E3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293498-94DB-60A0-86BB-543F48F33E88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E2283C-4E81-A3E1-93F0-A00E80D4F6E2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20953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61989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689458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860463-1A4C-FD78-3AAF-15B20220F44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D11BCD-0D43-D916-3E3A-EEC67D0C19C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B7C6A9-8B12-2527-ADC0-72F8B51A11AC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over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ontents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Contents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: Rounded Corners 3"/>
          <p:cNvSpPr/>
          <p:nvPr userDrawn="1"/>
        </p:nvSpPr>
        <p:spPr bwMode="auto"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Contents slide layout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  <p:sp>
        <p:nvSpPr>
          <p:cNvPr id="4" name="Freeform 44"/>
          <p:cNvSpPr>
            <a:spLocks noChangeAspect="1"/>
          </p:cNvSpPr>
          <p:nvPr/>
        </p:nvSpPr>
        <p:spPr bwMode="auto">
          <a:xfrm>
            <a:off x="8608025" y="1457402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 fill="norm" stroke="1" extrusionOk="0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7" name="Freeform 44"/>
          <p:cNvSpPr>
            <a:spLocks noChangeAspect="1"/>
          </p:cNvSpPr>
          <p:nvPr userDrawn="1"/>
        </p:nvSpPr>
        <p:spPr bwMode="auto"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 fill="norm" stroke="1" extrusionOk="0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59" hasCustomPrompt="1"/>
          </p:nvPr>
        </p:nvSpPr>
        <p:spPr bwMode="auto"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60" hasCustomPrompt="1"/>
          </p:nvPr>
        </p:nvSpPr>
        <p:spPr bwMode="auto"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9" name="Freeform 44"/>
          <p:cNvSpPr>
            <a:spLocks noChangeAspect="1"/>
          </p:cNvSpPr>
          <p:nvPr userDrawn="1"/>
        </p:nvSpPr>
        <p:spPr bwMode="auto">
          <a:xfrm>
            <a:off x="4705885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 fill="norm" stroke="1" extrusionOk="0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61" hasCustomPrompt="1"/>
          </p:nvPr>
        </p:nvSpPr>
        <p:spPr bwMode="auto"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46" hasCustomPrompt="1"/>
          </p:nvPr>
        </p:nvSpPr>
        <p:spPr bwMode="auto"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 fill="norm" stroke="1" extrusionOk="0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marR="0" indent="0" algn="ctr" defTabSz="91442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Place Your Picture Here And Send To Back</a:t>
            </a:r>
            <a:endParaRPr lang="ko-KR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58" hasCustomPrompt="1"/>
          </p:nvPr>
        </p:nvSpPr>
        <p:spPr bwMode="auto"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59" hasCustomPrompt="1"/>
          </p:nvPr>
        </p:nvSpPr>
        <p:spPr bwMode="auto"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42" hasCustomPrompt="1"/>
          </p:nvPr>
        </p:nvSpPr>
        <p:spPr bwMode="auto"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/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54" hasCustomPrompt="1"/>
          </p:nvPr>
        </p:nvSpPr>
        <p:spPr bwMode="auto"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/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57" hasCustomPrompt="1"/>
          </p:nvPr>
        </p:nvSpPr>
        <p:spPr bwMode="auto"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/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60" hasCustomPrompt="1"/>
          </p:nvPr>
        </p:nvSpPr>
        <p:spPr bwMode="auto"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/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 bwMode="auto"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155811" y="4645813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 bwMode="auto">
          <a:xfrm>
            <a:off x="9315811" y="4645813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 bwMode="auto"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 bwMode="auto">
          <a:xfrm>
            <a:off x="4994903" y="4645813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10" name="Picture Placeholder 2"/>
          <p:cNvSpPr>
            <a:spLocks noGrp="1"/>
          </p:cNvSpPr>
          <p:nvPr>
            <p:ph type="pic" idx="20" hasCustomPrompt="1"/>
          </p:nvPr>
        </p:nvSpPr>
        <p:spPr bwMode="auto"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6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 fill="norm" stroke="1" extrusionOk="0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 And Send To Back</a:t>
            </a:r>
            <a:endParaRPr lang="ko-KR"/>
          </a:p>
          <a:p>
            <a:pPr>
              <a:defRPr/>
            </a:pPr>
            <a:endParaRPr 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End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Agenda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 bwMode="auto"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/>
            <p:cNvSpPr/>
            <p:nvPr userDrawn="1"/>
          </p:nvSpPr>
          <p:spPr bwMode="auto"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4" name="Arc 3"/>
            <p:cNvSpPr/>
            <p:nvPr userDrawn="1"/>
          </p:nvSpPr>
          <p:spPr bwMode="auto"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5" name="Arc 4"/>
            <p:cNvSpPr/>
            <p:nvPr userDrawn="1"/>
          </p:nvSpPr>
          <p:spPr bwMode="auto"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Style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Style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Style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Style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ontents slide layout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Contents slide layout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9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23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txStyles>
    <p:titleStyle>
      <a:lvl1pPr algn="l" defTabSz="914423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007377" name="Freeform 2"/>
          <p:cNvSpPr/>
          <p:nvPr/>
        </p:nvSpPr>
        <p:spPr bwMode="auto">
          <a:xfrm rot="0" flipH="0" flipV="0">
            <a:off x="-30486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8288000" h="10287000" fill="norm" stroke="1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178676277" name="Freeform 6"/>
          <p:cNvSpPr/>
          <p:nvPr/>
        </p:nvSpPr>
        <p:spPr bwMode="auto">
          <a:xfrm rot="-5399976" flipH="0" flipV="0">
            <a:off x="11100267" y="5796174"/>
            <a:ext cx="210100" cy="283919"/>
          </a:xfrm>
          <a:custGeom>
            <a:avLst/>
            <a:gdLst/>
            <a:ahLst/>
            <a:cxnLst/>
            <a:rect l="l" t="t" r="r" b="b"/>
            <a:pathLst>
              <a:path w="315151" h="425879" fill="norm" stroke="1" extrusionOk="0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1997696097" name="Freeform 7"/>
          <p:cNvSpPr/>
          <p:nvPr/>
        </p:nvSpPr>
        <p:spPr bwMode="auto">
          <a:xfrm rot="0" flipH="0" flipV="0">
            <a:off x="0" y="-1149"/>
            <a:ext cx="2331063" cy="2331063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891145649" name="TextBox 8"/>
          <p:cNvSpPr txBox="1"/>
          <p:nvPr/>
        </p:nvSpPr>
        <p:spPr bwMode="auto">
          <a:xfrm rot="0">
            <a:off x="2179024" y="1689977"/>
            <a:ext cx="6214986" cy="127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9"/>
              </a:lnSpc>
              <a:defRPr/>
            </a:pPr>
            <a:r>
              <a:rPr lang="en-US" sz="1190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ZESTA</a:t>
            </a:r>
            <a:endParaRPr/>
          </a:p>
        </p:txBody>
      </p:sp>
      <p:sp>
        <p:nvSpPr>
          <p:cNvPr id="873826252" name="TextBox 9"/>
          <p:cNvSpPr txBox="1"/>
          <p:nvPr/>
        </p:nvSpPr>
        <p:spPr bwMode="auto">
          <a:xfrm rot="0" flipH="0" flipV="0">
            <a:off x="6711681" y="2969848"/>
            <a:ext cx="2918833" cy="158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  <a:defRPr/>
            </a:pPr>
            <a:r>
              <a:rPr lang="en-US" sz="10400" b="1">
                <a:solidFill>
                  <a:srgbClr val="65FFE8"/>
                </a:solidFill>
                <a:latin typeface="Poppins Bold"/>
                <a:ea typeface="Poppins Bold"/>
                <a:cs typeface="Poppins Bold"/>
              </a:rPr>
              <a:t>ADS</a:t>
            </a:r>
            <a:endParaRPr/>
          </a:p>
        </p:txBody>
      </p:sp>
      <p:sp>
        <p:nvSpPr>
          <p:cNvPr id="83429477" name="Freeform 4"/>
          <p:cNvSpPr/>
          <p:nvPr/>
        </p:nvSpPr>
        <p:spPr bwMode="auto">
          <a:xfrm rot="0" flipH="0" flipV="0">
            <a:off x="3038980" y="4511687"/>
            <a:ext cx="6052704" cy="573087"/>
          </a:xfrm>
          <a:custGeom>
            <a:avLst/>
            <a:gdLst/>
            <a:ahLst/>
            <a:cxnLst/>
            <a:rect l="l" t="t" r="r" b="b"/>
            <a:pathLst>
              <a:path w="2113462" h="226405" fill="norm" stroke="1" extrusionOk="0">
                <a:moveTo>
                  <a:pt x="49204" y="0"/>
                </a:moveTo>
                <a:lnTo>
                  <a:pt x="2064258" y="0"/>
                </a:lnTo>
                <a:cubicBezTo>
                  <a:pt x="2077308" y="0"/>
                  <a:pt x="2089823" y="5184"/>
                  <a:pt x="2099051" y="14411"/>
                </a:cubicBezTo>
                <a:cubicBezTo>
                  <a:pt x="2108278" y="23639"/>
                  <a:pt x="2113462" y="36154"/>
                  <a:pt x="2113462" y="49204"/>
                </a:cubicBezTo>
                <a:lnTo>
                  <a:pt x="2113462" y="177201"/>
                </a:lnTo>
                <a:cubicBezTo>
                  <a:pt x="2113462" y="204376"/>
                  <a:pt x="2091433" y="226405"/>
                  <a:pt x="2064258" y="226405"/>
                </a:cubicBezTo>
                <a:lnTo>
                  <a:pt x="49204" y="226405"/>
                </a:lnTo>
                <a:cubicBezTo>
                  <a:pt x="36154" y="226405"/>
                  <a:pt x="23639" y="221221"/>
                  <a:pt x="14411" y="211993"/>
                </a:cubicBezTo>
                <a:cubicBezTo>
                  <a:pt x="5184" y="202766"/>
                  <a:pt x="0" y="190251"/>
                  <a:pt x="0" y="177201"/>
                </a:cubicBezTo>
                <a:lnTo>
                  <a:pt x="0" y="49204"/>
                </a:lnTo>
                <a:cubicBezTo>
                  <a:pt x="0" y="36154"/>
                  <a:pt x="5184" y="23639"/>
                  <a:pt x="14411" y="14411"/>
                </a:cubicBezTo>
                <a:cubicBezTo>
                  <a:pt x="23639" y="5184"/>
                  <a:pt x="36154" y="0"/>
                  <a:pt x="49204" y="0"/>
                </a:cubicBezTo>
                <a:close/>
              </a:path>
            </a:pathLst>
          </a:custGeom>
          <a:solidFill>
            <a:srgbClr val="FF00FC"/>
          </a:solidFill>
        </p:spPr>
      </p:sp>
      <p:sp>
        <p:nvSpPr>
          <p:cNvPr id="331585208" name="TextBox 10"/>
          <p:cNvSpPr txBox="1"/>
          <p:nvPr/>
        </p:nvSpPr>
        <p:spPr bwMode="auto">
          <a:xfrm rot="0" flipH="0" flipV="0">
            <a:off x="3242109" y="4511687"/>
            <a:ext cx="5646807" cy="4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30"/>
              </a:lnSpc>
              <a:spcBef>
                <a:spcPts val="0"/>
              </a:spcBef>
              <a:defRPr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Transparent GenAI-driven digital Ads network</a:t>
            </a:r>
            <a:endParaRPr sz="2000"/>
          </a:p>
        </p:txBody>
      </p:sp>
      <p:sp>
        <p:nvSpPr>
          <p:cNvPr id="2092066246" name="TextBox 11"/>
          <p:cNvSpPr txBox="1"/>
          <p:nvPr/>
        </p:nvSpPr>
        <p:spPr bwMode="auto">
          <a:xfrm rot="0">
            <a:off x="9475808" y="411657"/>
            <a:ext cx="3742938" cy="134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Team Members:</a:t>
            </a:r>
            <a:endParaRPr sz="2200"/>
          </a:p>
          <a:p>
            <a:pPr marL="812196" lvl="1" indent="-406098" algn="just">
              <a:lnSpc>
                <a:spcPct val="100000"/>
              </a:lnSpc>
              <a:buFont typeface="Arial"/>
              <a:buChar char="•"/>
              <a:defRPr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Divit Mittal</a:t>
            </a:r>
            <a:endParaRPr sz="2200"/>
          </a:p>
          <a:p>
            <a:pPr marL="812196" lvl="1" indent="-406098" algn="just">
              <a:lnSpc>
                <a:spcPct val="100000"/>
              </a:lnSpc>
              <a:buFont typeface="Arial"/>
              <a:buChar char="•"/>
              <a:defRPr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Meet Gudlani</a:t>
            </a:r>
            <a:endParaRPr sz="2200"/>
          </a:p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/>
              <a:t>Stakeholder-Benefits: Publishers</a:t>
            </a:r>
            <a:endParaRPr/>
          </a:p>
        </p:txBody>
      </p:sp>
      <p:grpSp>
        <p:nvGrpSpPr>
          <p:cNvPr id="3" name="Group 2"/>
          <p:cNvGrpSpPr/>
          <p:nvPr/>
        </p:nvGrpSpPr>
        <p:grpSpPr bwMode="auto">
          <a:xfrm>
            <a:off x="8591850" y="3249752"/>
            <a:ext cx="1369129" cy="2616029"/>
            <a:chOff x="3688167" y="3417317"/>
            <a:chExt cx="1152686" cy="2202466"/>
          </a:xfrm>
        </p:grpSpPr>
        <p:sp>
          <p:nvSpPr>
            <p:cNvPr id="4" name="Rounded Rectangle 17"/>
            <p:cNvSpPr/>
            <p:nvPr/>
          </p:nvSpPr>
          <p:spPr bwMode="auto"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/>
              <a:noAutofit/>
            </a:bodyPr>
            <a:lstStyle/>
            <a:p>
              <a:pPr algn="ctr">
                <a:defRPr/>
              </a:pPr>
              <a:endParaRPr lang="ko-KR" sz="2700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/>
              <a:noAutofit/>
            </a:bodyPr>
            <a:lstStyle/>
            <a:p>
              <a:pPr algn="ctr">
                <a:defRPr/>
              </a:pPr>
              <a:endParaRPr lang="ko-KR" sz="2700"/>
            </a:p>
          </p:txBody>
        </p:sp>
        <p:sp>
          <p:nvSpPr>
            <p:cNvPr id="6" name="Rounded Rectangle 20"/>
            <p:cNvSpPr/>
            <p:nvPr/>
          </p:nvSpPr>
          <p:spPr bwMode="auto"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/>
              <a:noAutofit/>
            </a:bodyPr>
            <a:lstStyle/>
            <a:p>
              <a:pPr algn="ctr">
                <a:defRPr/>
              </a:pPr>
              <a:endParaRPr lang="ko-KR" sz="2700"/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/>
              <a:noAutofit/>
            </a:bodyPr>
            <a:lstStyle/>
            <a:p>
              <a:pPr algn="ctr">
                <a:defRPr/>
              </a:pPr>
              <a:endParaRPr lang="ko-KR" sz="2700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219713" y="5433757"/>
              <a:ext cx="81442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/>
              <a:noAutofit/>
            </a:bodyPr>
            <a:lstStyle/>
            <a:p>
              <a:pPr algn="ctr">
                <a:defRPr/>
              </a:pPr>
              <a:endParaRPr lang="ko-KR" sz="2700"/>
            </a:p>
          </p:txBody>
        </p:sp>
        <p:sp>
          <p:nvSpPr>
            <p:cNvPr id="9" name="Rectangle 58"/>
            <p:cNvSpPr/>
            <p:nvPr/>
          </p:nvSpPr>
          <p:spPr bwMode="auto"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 fill="norm" stroke="1" extrusionOk="0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5999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/>
              <a:noAutofit/>
            </a:bodyPr>
            <a:lstStyle/>
            <a:p>
              <a:pPr algn="ctr">
                <a:defRPr/>
              </a:pPr>
              <a:endParaRPr lang="ko-KR" sz="2700"/>
            </a:p>
          </p:txBody>
        </p:sp>
      </p:grpSp>
      <p:grpSp>
        <p:nvGrpSpPr>
          <p:cNvPr id="10" name="Group 9"/>
          <p:cNvGrpSpPr/>
          <p:nvPr/>
        </p:nvGrpSpPr>
        <p:grpSpPr bwMode="auto">
          <a:xfrm>
            <a:off x="9011326" y="4504766"/>
            <a:ext cx="786996" cy="786996"/>
            <a:chOff x="3924417" y="4453570"/>
            <a:chExt cx="754422" cy="754422"/>
          </a:xfrm>
        </p:grpSpPr>
        <p:sp>
          <p:nvSpPr>
            <p:cNvPr id="11" name="Oval 10"/>
            <p:cNvSpPr/>
            <p:nvPr/>
          </p:nvSpPr>
          <p:spPr bwMode="auto"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19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/>
              <a:noAutofit/>
            </a:bodyPr>
            <a:lstStyle/>
            <a:p>
              <a:pPr algn="ctr">
                <a:defRPr/>
              </a:pPr>
              <a:endParaRPr lang="ko-KR" sz="2700"/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/>
              <a:noAutofit/>
            </a:bodyPr>
            <a:lstStyle/>
            <a:p>
              <a:pPr algn="ctr">
                <a:defRPr/>
              </a:pPr>
              <a:endParaRPr lang="ko-KR" sz="2700"/>
            </a:p>
          </p:txBody>
        </p:sp>
      </p:grpSp>
      <p:sp>
        <p:nvSpPr>
          <p:cNvPr id="16" name="Oval 68"/>
          <p:cNvSpPr/>
          <p:nvPr/>
        </p:nvSpPr>
        <p:spPr bwMode="auto">
          <a:xfrm rot="205243">
            <a:off x="10380033" y="243657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 fill="norm" stroke="1" extrusionOk="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>
              <a:solidFill>
                <a:srgbClr val="262626"/>
              </a:solidFill>
              <a:cs typeface="Arial"/>
            </a:endParaRPr>
          </a:p>
        </p:txBody>
      </p:sp>
      <p:sp>
        <p:nvSpPr>
          <p:cNvPr id="17" name="Oval 68"/>
          <p:cNvSpPr/>
          <p:nvPr/>
        </p:nvSpPr>
        <p:spPr bwMode="auto">
          <a:xfrm rot="285145" flipV="1">
            <a:off x="10302873" y="393315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 fill="norm" stroke="1" extrusionOk="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>
              <a:solidFill>
                <a:srgbClr val="262626"/>
              </a:solidFill>
              <a:cs typeface="Arial"/>
            </a:endParaRPr>
          </a:p>
        </p:txBody>
      </p:sp>
      <p:sp>
        <p:nvSpPr>
          <p:cNvPr id="18" name="Oval 68"/>
          <p:cNvSpPr/>
          <p:nvPr/>
        </p:nvSpPr>
        <p:spPr bwMode="auto">
          <a:xfrm rot="3052891" flipH="1">
            <a:off x="8778178" y="1839231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 fill="norm" stroke="1" extrusionOk="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>
              <a:solidFill>
                <a:srgbClr val="262626"/>
              </a:solidFill>
              <a:cs typeface="Arial"/>
            </a:endParaRPr>
          </a:p>
        </p:txBody>
      </p:sp>
      <p:sp>
        <p:nvSpPr>
          <p:cNvPr id="19" name="Oval 68"/>
          <p:cNvSpPr/>
          <p:nvPr/>
        </p:nvSpPr>
        <p:spPr bwMode="auto">
          <a:xfrm rot="21302569" flipH="1">
            <a:off x="7176325" y="2422774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 fill="norm" stroke="1" extrusionOk="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>
              <a:solidFill>
                <a:srgbClr val="262626"/>
              </a:solidFill>
              <a:cs typeface="Arial"/>
            </a:endParaRPr>
          </a:p>
        </p:txBody>
      </p:sp>
      <p:sp>
        <p:nvSpPr>
          <p:cNvPr id="20" name="Oval 68"/>
          <p:cNvSpPr/>
          <p:nvPr/>
        </p:nvSpPr>
        <p:spPr bwMode="auto">
          <a:xfrm rot="726905" flipH="1" flipV="1">
            <a:off x="7050383" y="3872178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 fill="norm" stroke="1" extrusionOk="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>
              <a:solidFill>
                <a:srgbClr val="262626"/>
              </a:solidFill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323528" y="2461531"/>
            <a:ext cx="57094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v"/>
              <a:defRPr/>
            </a:pPr>
            <a:r>
              <a:rPr lang="en-US" sz="1600" b="1"/>
              <a:t>Reduced Ad-Blocker Usage:</a:t>
            </a:r>
            <a:r>
              <a:rPr lang="en-US" sz="1600"/>
              <a:t> Less intrusive and more relevant ads decrease the motivation to use ad-blockers.</a:t>
            </a:r>
            <a:endParaRPr/>
          </a:p>
          <a:p>
            <a:pPr>
              <a:defRPr/>
            </a:pPr>
            <a:endParaRPr lang="en-US" sz="1600"/>
          </a:p>
          <a:p>
            <a:pPr marL="285750" indent="-285750">
              <a:buFont typeface="Wingdings"/>
              <a:buChar char="v"/>
              <a:defRPr/>
            </a:pPr>
            <a:r>
              <a:rPr lang="en-US" sz="1600" b="1"/>
              <a:t>Higher Revenue:</a:t>
            </a:r>
            <a:r>
              <a:rPr lang="en-US" sz="1600"/>
              <a:t> Improved ad effectiveness translates to increased earnings for platforms.</a:t>
            </a:r>
            <a:endParaRPr/>
          </a:p>
          <a:p>
            <a:pPr>
              <a:defRPr/>
            </a:pPr>
            <a:endParaRPr lang="en-US" sz="1600"/>
          </a:p>
          <a:p>
            <a:pPr marL="285750" indent="-285750">
              <a:buFont typeface="Wingdings"/>
              <a:buChar char="v"/>
              <a:defRPr/>
            </a:pPr>
            <a:r>
              <a:rPr lang="en-US" sz="1600" b="1"/>
              <a:t>Enhanced User Satisfaction:</a:t>
            </a:r>
            <a:r>
              <a:rPr lang="en-US" sz="1600"/>
              <a:t> A better ad experience contributes to overall positive perceptions of the service.</a:t>
            </a:r>
            <a:endParaRPr/>
          </a:p>
        </p:txBody>
      </p:sp>
      <p:sp>
        <p:nvSpPr>
          <p:cNvPr id="56" name="Rounded Rectangle 2"/>
          <p:cNvSpPr/>
          <p:nvPr/>
        </p:nvSpPr>
        <p:spPr bwMode="auto">
          <a:xfrm>
            <a:off x="10741011" y="4230216"/>
            <a:ext cx="382523" cy="382523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 fill="norm" stroke="1" extrusionOk="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57" name="Rounded Rectangle 8"/>
          <p:cNvSpPr/>
          <p:nvPr/>
        </p:nvSpPr>
        <p:spPr bwMode="auto">
          <a:xfrm>
            <a:off x="10826303" y="2726128"/>
            <a:ext cx="382566" cy="382523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 fill="norm" stroke="1" extrusionOk="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58" name="Rounded Rectangle 2"/>
          <p:cNvSpPr/>
          <p:nvPr/>
        </p:nvSpPr>
        <p:spPr bwMode="auto">
          <a:xfrm>
            <a:off x="7452943" y="2700350"/>
            <a:ext cx="382523" cy="382523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 fill="norm" stroke="1" extrusionOk="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59" name="Rounded Rectangle 3"/>
          <p:cNvSpPr>
            <a:spLocks noChangeAspect="1"/>
          </p:cNvSpPr>
          <p:nvPr/>
        </p:nvSpPr>
        <p:spPr bwMode="auto">
          <a:xfrm>
            <a:off x="7323543" y="4141112"/>
            <a:ext cx="382523" cy="38252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 fill="norm" stroke="1" extrusionOk="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60" name="Rounded Rectangle 5"/>
          <p:cNvSpPr>
            <a:spLocks noChangeAspect="1"/>
          </p:cNvSpPr>
          <p:nvPr/>
        </p:nvSpPr>
        <p:spPr bwMode="auto">
          <a:xfrm>
            <a:off x="9091860" y="2063240"/>
            <a:ext cx="382102" cy="382060"/>
          </a:xfrm>
          <a:custGeom>
            <a:avLst/>
            <a:gdLst/>
            <a:ahLst/>
            <a:cxnLst/>
            <a:rect l="l" t="t" r="r" b="b"/>
            <a:pathLst>
              <a:path w="3960440" h="3960000" fill="norm" stroke="1" extrusionOk="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>
              <a:solidFill>
                <a:schemeClr val="tx1"/>
              </a:solidFill>
            </a:endParaRPr>
          </a:p>
        </p:txBody>
      </p:sp>
      <p:grpSp>
        <p:nvGrpSpPr>
          <p:cNvPr id="23" name="Graphic 21"/>
          <p:cNvGrpSpPr/>
          <p:nvPr/>
        </p:nvGrpSpPr>
        <p:grpSpPr bwMode="auto">
          <a:xfrm>
            <a:off x="9309223" y="4431518"/>
            <a:ext cx="1318798" cy="2357993"/>
            <a:chOff x="4170900" y="0"/>
            <a:chExt cx="3835079" cy="6857067"/>
          </a:xfrm>
        </p:grpSpPr>
        <p:sp>
          <p:nvSpPr>
            <p:cNvPr id="24" name="Freeform: Shape 23"/>
            <p:cNvSpPr/>
            <p:nvPr/>
          </p:nvSpPr>
          <p:spPr bwMode="auto"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 fill="norm" stroke="1" extrusionOk="0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 bwMode="auto"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 fill="norm" stroke="1" extrusionOk="0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1" name="Rectangle 60"/>
          <p:cNvSpPr/>
          <p:nvPr/>
        </p:nvSpPr>
        <p:spPr bwMode="auto">
          <a:xfrm>
            <a:off x="830290" y="1421984"/>
            <a:ext cx="5448787" cy="64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sz="3600" b="1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405352" y="1648203"/>
            <a:ext cx="582348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>
              <a:defRPr/>
            </a:pPr>
            <a:r>
              <a:rPr lang="en-US" sz="2000">
                <a:cs typeface="Arial"/>
              </a:rPr>
              <a:t>Provides a more sustainable internet environment</a:t>
            </a:r>
            <a:endParaRPr lang="ko-KR" sz="2000">
              <a:cs typeface="Arial"/>
            </a:endParaRPr>
          </a:p>
        </p:txBody>
      </p:sp>
      <p:sp>
        <p:nvSpPr>
          <p:cNvPr id="1795908793" name="Freeform 7"/>
          <p:cNvSpPr/>
          <p:nvPr/>
        </p:nvSpPr>
        <p:spPr bwMode="auto">
          <a:xfrm rot="0" flipH="0" flipV="0">
            <a:off x="-299877" y="-123043"/>
            <a:ext cx="1715385" cy="1649353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/>
              <a:t>Business Model</a:t>
            </a:r>
            <a:endParaRPr/>
          </a:p>
        </p:txBody>
      </p:sp>
      <p:sp>
        <p:nvSpPr>
          <p:cNvPr id="3" name="Round Same Side Corner Rectangle 8"/>
          <p:cNvSpPr/>
          <p:nvPr/>
        </p:nvSpPr>
        <p:spPr bwMode="auto">
          <a:xfrm>
            <a:off x="9521152" y="1694256"/>
            <a:ext cx="377549" cy="99437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 fill="norm" stroke="1" extrusionOk="0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/>
          </a:p>
        </p:txBody>
      </p:sp>
      <p:grpSp>
        <p:nvGrpSpPr>
          <p:cNvPr id="4" name="그룹 10"/>
          <p:cNvGrpSpPr/>
          <p:nvPr/>
        </p:nvGrpSpPr>
        <p:grpSpPr bwMode="auto">
          <a:xfrm>
            <a:off x="9221437" y="2980964"/>
            <a:ext cx="976977" cy="994370"/>
            <a:chOff x="7954459" y="2876374"/>
            <a:chExt cx="976977" cy="994370"/>
          </a:xfrm>
          <a:solidFill>
            <a:schemeClr val="accent2"/>
          </a:solidFill>
        </p:grpSpPr>
        <p:sp>
          <p:nvSpPr>
            <p:cNvPr id="5" name="Round Same Side Corner Rectangle 8"/>
            <p:cNvSpPr/>
            <p:nvPr/>
          </p:nvSpPr>
          <p:spPr bwMode="auto">
            <a:xfrm>
              <a:off x="7954459" y="2876374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 fill="norm" stroke="1" extrusionOk="0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/>
            </a:p>
          </p:txBody>
        </p:sp>
        <p:sp>
          <p:nvSpPr>
            <p:cNvPr id="6" name="Round Same Side Corner Rectangle 8"/>
            <p:cNvSpPr/>
            <p:nvPr/>
          </p:nvSpPr>
          <p:spPr bwMode="auto">
            <a:xfrm>
              <a:off x="8553887" y="2876374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 fill="norm" stroke="1" extrusionOk="0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7" name="그룹 9"/>
          <p:cNvGrpSpPr/>
          <p:nvPr/>
        </p:nvGrpSpPr>
        <p:grpSpPr bwMode="auto">
          <a:xfrm>
            <a:off x="8977134" y="4059156"/>
            <a:ext cx="1582982" cy="994370"/>
            <a:chOff x="7654745" y="3989890"/>
            <a:chExt cx="1582982" cy="994370"/>
          </a:xfrm>
          <a:solidFill>
            <a:schemeClr val="accent4"/>
          </a:solidFill>
        </p:grpSpPr>
        <p:sp>
          <p:nvSpPr>
            <p:cNvPr id="8" name="Round Same Side Corner Rectangle 8"/>
            <p:cNvSpPr/>
            <p:nvPr/>
          </p:nvSpPr>
          <p:spPr bwMode="auto">
            <a:xfrm>
              <a:off x="7654745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 fill="norm" stroke="1" extrusionOk="0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/>
            </a:p>
          </p:txBody>
        </p:sp>
        <p:sp>
          <p:nvSpPr>
            <p:cNvPr id="9" name="Round Same Side Corner Rectangle 8"/>
            <p:cNvSpPr/>
            <p:nvPr/>
          </p:nvSpPr>
          <p:spPr bwMode="auto">
            <a:xfrm>
              <a:off x="8257461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 fill="norm" stroke="1" extrusionOk="0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/>
            </a:p>
          </p:txBody>
        </p:sp>
        <p:sp>
          <p:nvSpPr>
            <p:cNvPr id="10" name="Round Same Side Corner Rectangle 8"/>
            <p:cNvSpPr/>
            <p:nvPr/>
          </p:nvSpPr>
          <p:spPr bwMode="auto">
            <a:xfrm>
              <a:off x="8860178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 fill="norm" stroke="1" extrusionOk="0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11" name="그룹 8"/>
          <p:cNvGrpSpPr/>
          <p:nvPr/>
        </p:nvGrpSpPr>
        <p:grpSpPr bwMode="auto">
          <a:xfrm>
            <a:off x="8623577" y="5137347"/>
            <a:ext cx="2172697" cy="994370"/>
            <a:chOff x="7348454" y="5080197"/>
            <a:chExt cx="2172697" cy="994370"/>
          </a:xfrm>
          <a:solidFill>
            <a:schemeClr val="accent5"/>
          </a:solidFill>
        </p:grpSpPr>
        <p:sp>
          <p:nvSpPr>
            <p:cNvPr id="12" name="Round Same Side Corner Rectangle 8"/>
            <p:cNvSpPr/>
            <p:nvPr/>
          </p:nvSpPr>
          <p:spPr bwMode="auto">
            <a:xfrm>
              <a:off x="7348454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 fill="norm" stroke="1" extrusionOk="0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/>
            </a:p>
          </p:txBody>
        </p:sp>
        <p:sp>
          <p:nvSpPr>
            <p:cNvPr id="13" name="Round Same Side Corner Rectangle 8"/>
            <p:cNvSpPr/>
            <p:nvPr/>
          </p:nvSpPr>
          <p:spPr bwMode="auto">
            <a:xfrm>
              <a:off x="7946837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 fill="norm" stroke="1" extrusionOk="0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/>
            </a:p>
          </p:txBody>
        </p:sp>
        <p:sp>
          <p:nvSpPr>
            <p:cNvPr id="14" name="Round Same Side Corner Rectangle 8"/>
            <p:cNvSpPr/>
            <p:nvPr/>
          </p:nvSpPr>
          <p:spPr bwMode="auto">
            <a:xfrm>
              <a:off x="8545220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 fill="norm" stroke="1" extrusionOk="0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/>
            </a:p>
          </p:txBody>
        </p:sp>
        <p:sp>
          <p:nvSpPr>
            <p:cNvPr id="15" name="Round Same Side Corner Rectangle 8"/>
            <p:cNvSpPr/>
            <p:nvPr/>
          </p:nvSpPr>
          <p:spPr bwMode="auto">
            <a:xfrm>
              <a:off x="9143602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 fill="norm" stroke="1" extrusionOk="0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16" name="그룹 3"/>
          <p:cNvGrpSpPr/>
          <p:nvPr/>
        </p:nvGrpSpPr>
        <p:grpSpPr bwMode="auto">
          <a:xfrm>
            <a:off x="675628" y="1118466"/>
            <a:ext cx="6250571" cy="1323034"/>
            <a:chOff x="0" y="0"/>
            <a:chExt cx="6250571" cy="1323034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58664" y="377794"/>
              <a:ext cx="6091906" cy="945239"/>
            </a:xfrm>
            <a:prstGeom prst="rect">
              <a:avLst/>
            </a:prstGeom>
            <a:grpFill/>
          </p:spPr>
          <p:txBody>
            <a:bodyPr wrap="square" lIns="72000" rIns="72000">
              <a:spAutoFit/>
            </a:bodyPr>
            <a:lstStyle/>
            <a:p>
              <a:pPr marL="171450" indent="-171450">
                <a:buFont typeface="Courier New"/>
                <a:buChar char="o"/>
                <a:defRPr/>
              </a:pPr>
              <a:r>
                <a:rPr lang="en-US" sz="1400"/>
                <a:t>We take a </a:t>
              </a:r>
              <a:r>
                <a:rPr lang="en-US" sz="1400" b="1"/>
                <a:t>realistically minimal cut(circa. 20%)</a:t>
              </a:r>
              <a:r>
                <a:rPr lang="en-US" sz="1400"/>
                <a:t> from the total advertising revenue generated across all platforms.</a:t>
              </a:r>
              <a:endParaRPr/>
            </a:p>
            <a:p>
              <a:pPr marL="171450" indent="-171450">
                <a:buFont typeface="Courier New"/>
                <a:buChar char="o"/>
                <a:defRPr/>
              </a:pPr>
              <a:r>
                <a:rPr lang="en-US" sz="1400"/>
                <a:t>This minimal commission covers our operational costs and investments in technology and innovation.</a:t>
              </a:r>
              <a:endParaRPr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0"/>
              <a:ext cx="5420369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chemeClr val="accent1"/>
                  </a:solidFill>
                </a:rPr>
                <a:t>1. Minimal commission structure</a:t>
              </a:r>
              <a:endParaRPr lang="ko-KR" sz="20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그룹 5"/>
          <p:cNvGrpSpPr/>
          <p:nvPr/>
        </p:nvGrpSpPr>
        <p:grpSpPr bwMode="auto">
          <a:xfrm>
            <a:off x="689758" y="2488570"/>
            <a:ext cx="6236082" cy="1520566"/>
            <a:chOff x="0" y="0"/>
            <a:chExt cx="6236082" cy="1520566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62536" y="361967"/>
              <a:ext cx="6073545" cy="1158599"/>
            </a:xfrm>
            <a:prstGeom prst="rect">
              <a:avLst/>
            </a:prstGeom>
            <a:grpFill/>
          </p:spPr>
          <p:txBody>
            <a:bodyPr wrap="square" lIns="72000" rIns="72000">
              <a:spAutoFit/>
            </a:bodyPr>
            <a:lstStyle/>
            <a:p>
              <a:pPr marL="171450" indent="-171450">
                <a:buFont typeface="Courier New"/>
                <a:buChar char="o"/>
                <a:defRPr/>
              </a:pPr>
              <a:r>
                <a:rPr lang="en-US" sz="1400"/>
                <a:t>Most of</a:t>
              </a:r>
              <a:r>
                <a:rPr lang="en-US" sz="1400" b="1"/>
                <a:t> the advertising revenue(circa. 80%)</a:t>
              </a:r>
              <a:r>
                <a:rPr lang="en-US" sz="1400"/>
                <a:t> is distributed to the publishers internet services (websites and apps) where the ads are displayed.</a:t>
              </a:r>
              <a:endParaRPr/>
            </a:p>
            <a:p>
              <a:pPr marL="171450" indent="-171450">
                <a:buFont typeface="Courier New"/>
                <a:buChar char="o"/>
                <a:defRPr/>
              </a:pPr>
              <a:r>
                <a:rPr lang="en-US" sz="1400"/>
                <a:t>This approach ensures that content creators and service providers are adequately rewarded for their contributions.</a:t>
              </a:r>
              <a:endParaRPr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0" y="0"/>
              <a:ext cx="5420369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chemeClr val="accent2"/>
                  </a:solidFill>
                </a:rPr>
                <a:t>2. Majority revenue distribution</a:t>
              </a:r>
              <a:endParaRPr lang="ko-KR" sz="2000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22" name="그룹 6"/>
          <p:cNvGrpSpPr/>
          <p:nvPr/>
        </p:nvGrpSpPr>
        <p:grpSpPr bwMode="auto">
          <a:xfrm>
            <a:off x="689758" y="4010761"/>
            <a:ext cx="6471062" cy="1267755"/>
            <a:chOff x="0" y="0"/>
            <a:chExt cx="6471062" cy="1267755"/>
          </a:xfrm>
        </p:grpSpPr>
        <p:sp>
          <p:nvSpPr>
            <p:cNvPr id="23" name="Rectangle 22"/>
            <p:cNvSpPr/>
            <p:nvPr/>
          </p:nvSpPr>
          <p:spPr bwMode="auto">
            <a:xfrm>
              <a:off x="127285" y="313648"/>
              <a:ext cx="6343776" cy="954107"/>
            </a:xfrm>
            <a:prstGeom prst="rect">
              <a:avLst/>
            </a:prstGeom>
            <a:grpFill/>
          </p:spPr>
          <p:txBody>
            <a:bodyPr wrap="square" lIns="72000" rIns="72000">
              <a:spAutoFit/>
            </a:bodyPr>
            <a:lstStyle/>
            <a:p>
              <a:pPr marL="285750" indent="-285750">
                <a:buFont typeface="Courier New"/>
                <a:buChar char="o"/>
                <a:defRPr/>
              </a:pPr>
              <a:r>
                <a:rPr lang="en-US" sz="1400"/>
                <a:t>Our brand image centers around fairness, transparency, and partnership.</a:t>
              </a:r>
              <a:endParaRPr/>
            </a:p>
            <a:p>
              <a:pPr marL="285750" indent="-285750">
                <a:buFont typeface="Courier New"/>
                <a:buChar char="o"/>
                <a:defRPr/>
              </a:pPr>
              <a:r>
                <a:rPr lang="en-US" sz="1400"/>
                <a:t>By distributing the bulk of the revenue to platform owners, we position ourselves as a company that supports the growth and sustainability of internet services.</a:t>
              </a:r>
              <a:endParaRPr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0" y="0"/>
              <a:ext cx="5420369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chemeClr val="accent4"/>
                  </a:solidFill>
                </a:rPr>
                <a:t>3. Brand philosophy</a:t>
              </a:r>
              <a:endParaRPr lang="ko-KR" sz="2000" b="1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그룹 7"/>
          <p:cNvGrpSpPr/>
          <p:nvPr/>
        </p:nvGrpSpPr>
        <p:grpSpPr bwMode="auto">
          <a:xfrm>
            <a:off x="672505" y="5307866"/>
            <a:ext cx="6488315" cy="1331903"/>
            <a:chOff x="467544" y="4578872"/>
            <a:chExt cx="5085199" cy="1331903"/>
          </a:xfrm>
        </p:grpSpPr>
        <p:sp>
          <p:nvSpPr>
            <p:cNvPr id="26" name="Rectangle 25"/>
            <p:cNvSpPr/>
            <p:nvPr/>
          </p:nvSpPr>
          <p:spPr bwMode="auto">
            <a:xfrm>
              <a:off x="652914" y="4956668"/>
              <a:ext cx="4899829" cy="954107"/>
            </a:xfrm>
            <a:prstGeom prst="rect">
              <a:avLst/>
            </a:prstGeom>
            <a:grpFill/>
          </p:spPr>
          <p:txBody>
            <a:bodyPr wrap="square" lIns="72000" rIns="72000">
              <a:spAutoFit/>
            </a:bodyPr>
            <a:lstStyle/>
            <a:p>
              <a:pPr marL="171450" indent="-171450">
                <a:buFont typeface="Courier New"/>
                <a:buChar char="o"/>
                <a:defRPr/>
              </a:pPr>
              <a:r>
                <a:rPr lang="en-US" sz="1400"/>
                <a:t>Our business model fosters a healthy ecosystem where users, advertisers, and platforms all benefit.</a:t>
              </a:r>
              <a:endParaRPr/>
            </a:p>
            <a:p>
              <a:pPr marL="171450" indent="-171450">
                <a:buFont typeface="Courier New"/>
                <a:buChar char="o"/>
                <a:defRPr/>
              </a:pPr>
              <a:r>
                <a:rPr lang="en-US" sz="1400"/>
                <a:t>By prioritizing the success of our partners, we encourage long-term relationships and collective growth</a:t>
              </a:r>
              <a:endParaRPr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67544" y="4578872"/>
              <a:ext cx="4248200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chemeClr val="accent5"/>
                  </a:solidFill>
                </a:rPr>
                <a:t>4. Sustainable growth</a:t>
              </a:r>
              <a:endParaRPr lang="ko-KR" sz="2000" b="1">
                <a:solidFill>
                  <a:schemeClr val="accent5"/>
                </a:solidFill>
              </a:endParaRPr>
            </a:p>
          </p:txBody>
        </p:sp>
      </p:grpSp>
      <p:sp>
        <p:nvSpPr>
          <p:cNvPr id="691939967" name="Freeform 7"/>
          <p:cNvSpPr/>
          <p:nvPr/>
        </p:nvSpPr>
        <p:spPr bwMode="auto">
          <a:xfrm rot="0" flipH="0" flipV="0">
            <a:off x="-317498" y="-199582"/>
            <a:ext cx="1715384" cy="1649352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524495" y="365077"/>
            <a:ext cx="6195272" cy="914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5400">
                <a:solidFill>
                  <a:schemeClr val="bg1"/>
                </a:solidFill>
                <a:cs typeface="Arial"/>
              </a:rPr>
              <a:t>The Need</a:t>
            </a:r>
            <a:endParaRPr lang="ko-KR" sz="540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 bwMode="auto">
          <a:xfrm>
            <a:off x="5551684" y="1742560"/>
            <a:ext cx="5340286" cy="646331"/>
            <a:chOff x="6027067" y="1574253"/>
            <a:chExt cx="5340286" cy="646331"/>
          </a:xfrm>
        </p:grpSpPr>
        <p:sp>
          <p:nvSpPr>
            <p:cNvPr id="13" name="TextBox 12"/>
            <p:cNvSpPr txBox="1"/>
            <p:nvPr/>
          </p:nvSpPr>
          <p:spPr bwMode="auto">
            <a:xfrm>
              <a:off x="6859661" y="1633451"/>
              <a:ext cx="4507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chemeClr val="bg1"/>
                  </a:solidFill>
                </a:rPr>
                <a:t>Why do we need such a solution? What’s lacking in the existing services?</a:t>
              </a:r>
              <a:endParaRPr lang="en-US" sz="16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chemeClr val="bg1"/>
                  </a:solidFill>
                  <a:cs typeface="Arial"/>
                </a:rPr>
                <a:t>01</a:t>
              </a:r>
              <a:endParaRPr lang="ko-KR" sz="36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 bwMode="auto">
          <a:xfrm>
            <a:off x="5551683" y="2901466"/>
            <a:ext cx="5384925" cy="652316"/>
            <a:chOff x="0" y="0"/>
            <a:chExt cx="5384925" cy="652316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832593" y="72837"/>
              <a:ext cx="4552331" cy="57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chemeClr val="bg1"/>
                  </a:solidFill>
                </a:rPr>
                <a:t>What other solutions has the industry produced to mitigate prevalent customer-dissatisfaction?</a:t>
              </a:r>
              <a:endParaRPr lang="en-US" sz="16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0" y="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chemeClr val="bg1"/>
                  </a:solidFill>
                  <a:cs typeface="Arial"/>
                </a:rPr>
                <a:t>02</a:t>
              </a:r>
              <a:endParaRPr lang="ko-KR" sz="36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 bwMode="auto">
          <a:xfrm>
            <a:off x="5551684" y="4060374"/>
            <a:ext cx="5340286" cy="646331"/>
            <a:chOff x="6027067" y="1574253"/>
            <a:chExt cx="5340286" cy="646331"/>
          </a:xfrm>
        </p:grpSpPr>
        <p:sp>
          <p:nvSpPr>
            <p:cNvPr id="23" name="TextBox 22"/>
            <p:cNvSpPr txBox="1"/>
            <p:nvPr/>
          </p:nvSpPr>
          <p:spPr bwMode="auto">
            <a:xfrm>
              <a:off x="6859661" y="1599710"/>
              <a:ext cx="4507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chemeClr val="bg1"/>
                  </a:solidFill>
                </a:rPr>
                <a:t>What can we do to build a sustainable model for Internet businesses?</a:t>
              </a:r>
              <a:endParaRPr lang="en-US" sz="16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chemeClr val="bg1"/>
                  </a:solidFill>
                  <a:cs typeface="Arial"/>
                </a:rPr>
                <a:t>03</a:t>
              </a:r>
              <a:endParaRPr lang="ko-KR" sz="36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271828251" name="Freeform 7"/>
          <p:cNvSpPr/>
          <p:nvPr/>
        </p:nvSpPr>
        <p:spPr bwMode="auto">
          <a:xfrm rot="0" flipH="0" flipV="0">
            <a:off x="0" y="-1149"/>
            <a:ext cx="1715386" cy="1810899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 bwMode="auto">
          <a:xfrm flipH="0" flipV="0">
            <a:off x="2246765" y="339508"/>
            <a:ext cx="8760749" cy="72424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60000" lnSpcReduction="8000"/>
          </a:bodyPr>
          <a:lstStyle/>
          <a:p>
            <a:pPr>
              <a:defRPr/>
            </a:pPr>
            <a:r>
              <a:rPr lang="en-US"/>
              <a:t>The Problem with Existing Advertising Models</a:t>
            </a:r>
            <a:endParaRPr/>
          </a:p>
        </p:txBody>
      </p:sp>
      <p:grpSp>
        <p:nvGrpSpPr>
          <p:cNvPr id="22" name="Group 21"/>
          <p:cNvGrpSpPr/>
          <p:nvPr/>
        </p:nvGrpSpPr>
        <p:grpSpPr bwMode="auto">
          <a:xfrm>
            <a:off x="699459" y="1843404"/>
            <a:ext cx="5797258" cy="3093185"/>
            <a:chOff x="3101743" y="1853133"/>
            <a:chExt cx="5797258" cy="3093185"/>
          </a:xfrm>
        </p:grpSpPr>
        <p:grpSp>
          <p:nvGrpSpPr>
            <p:cNvPr id="19" name="Group 18"/>
            <p:cNvGrpSpPr/>
            <p:nvPr/>
          </p:nvGrpSpPr>
          <p:grpSpPr bwMode="auto">
            <a:xfrm rot="20177420">
              <a:off x="4412645" y="1885599"/>
              <a:ext cx="1785679" cy="2523400"/>
              <a:chOff x="4070856" y="1685903"/>
              <a:chExt cx="1785679" cy="2523400"/>
            </a:xfrm>
          </p:grpSpPr>
          <p:sp>
            <p:nvSpPr>
              <p:cNvPr id="10" name="Graphic 57"/>
              <p:cNvSpPr/>
              <p:nvPr/>
            </p:nvSpPr>
            <p:spPr bwMode="auto"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 fill="norm" stroke="1" extrusionOk="0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Graphic 71"/>
              <p:cNvSpPr/>
              <p:nvPr/>
            </p:nvSpPr>
            <p:spPr bwMode="auto"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 fill="norm" stroke="1" extrusionOk="0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Graphic 85"/>
              <p:cNvSpPr/>
              <p:nvPr/>
            </p:nvSpPr>
            <p:spPr bwMode="auto"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 fill="norm" stroke="1" extrusionOk="0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 bwMode="auto">
            <a:xfrm rot="17399998">
              <a:off x="3470603" y="2791779"/>
              <a:ext cx="1785679" cy="2523400"/>
              <a:chOff x="4070856" y="1685903"/>
              <a:chExt cx="1785679" cy="2523400"/>
            </a:xfrm>
          </p:grpSpPr>
          <p:sp>
            <p:nvSpPr>
              <p:cNvPr id="60" name="Graphic 57"/>
              <p:cNvSpPr/>
              <p:nvPr/>
            </p:nvSpPr>
            <p:spPr bwMode="auto"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 fill="norm" stroke="1" extrusionOk="0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Graphic 71"/>
              <p:cNvSpPr/>
              <p:nvPr/>
            </p:nvSpPr>
            <p:spPr bwMode="auto">
              <a:xfrm>
                <a:off x="4498463" y="3087459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 fill="norm" stroke="1" extrusionOk="0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" name="Graphic 85"/>
              <p:cNvSpPr/>
              <p:nvPr/>
            </p:nvSpPr>
            <p:spPr bwMode="auto"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 fill="norm" stroke="1" extrusionOk="0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 bwMode="auto">
            <a:xfrm rot="1422580" flipH="1">
              <a:off x="5800879" y="1853133"/>
              <a:ext cx="1785679" cy="2523400"/>
              <a:chOff x="4070856" y="1685903"/>
              <a:chExt cx="1785679" cy="2523400"/>
            </a:xfrm>
          </p:grpSpPr>
          <p:sp>
            <p:nvSpPr>
              <p:cNvPr id="89" name="Graphic 57"/>
              <p:cNvSpPr/>
              <p:nvPr/>
            </p:nvSpPr>
            <p:spPr bwMode="auto"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 fill="norm" stroke="1" extrusionOk="0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Graphic 71"/>
              <p:cNvSpPr/>
              <p:nvPr/>
            </p:nvSpPr>
            <p:spPr bwMode="auto"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 fill="norm" stroke="1" extrusionOk="0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Graphic 85"/>
              <p:cNvSpPr/>
              <p:nvPr/>
            </p:nvSpPr>
            <p:spPr bwMode="auto"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 fill="norm" stroke="1" extrusionOk="0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 bwMode="auto">
            <a:xfrm rot="4200000" flipH="1">
              <a:off x="6744461" y="2791779"/>
              <a:ext cx="1785679" cy="2523400"/>
              <a:chOff x="4070856" y="1685903"/>
              <a:chExt cx="1785679" cy="2523400"/>
            </a:xfrm>
          </p:grpSpPr>
          <p:sp>
            <p:nvSpPr>
              <p:cNvPr id="69" name="Graphic 57"/>
              <p:cNvSpPr/>
              <p:nvPr/>
            </p:nvSpPr>
            <p:spPr bwMode="auto"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 fill="norm" stroke="1" extrusionOk="0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Graphic 71"/>
              <p:cNvSpPr/>
              <p:nvPr/>
            </p:nvSpPr>
            <p:spPr bwMode="auto">
              <a:xfrm>
                <a:off x="4498463" y="3087459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 fill="norm" stroke="1" extrusionOk="0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Graphic 85"/>
              <p:cNvSpPr/>
              <p:nvPr/>
            </p:nvSpPr>
            <p:spPr bwMode="auto"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 fill="norm" stroke="1" extrusionOk="0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93" name="Freeform: Shape 92"/>
          <p:cNvSpPr>
            <a:spLocks noChangeAspect="1"/>
          </p:cNvSpPr>
          <p:nvPr/>
        </p:nvSpPr>
        <p:spPr bwMode="auto">
          <a:xfrm>
            <a:off x="3754772" y="3999048"/>
            <a:ext cx="207300" cy="207300"/>
          </a:xfrm>
          <a:custGeom>
            <a:avLst/>
            <a:gdLst>
              <a:gd name="connsiteX0" fmla="*/ 0 w 923925"/>
              <a:gd name="connsiteY0" fmla="*/ 461962 h 923925"/>
              <a:gd name="connsiteX1" fmla="*/ 0 w 923925"/>
              <a:gd name="connsiteY1" fmla="*/ 149542 h 923925"/>
              <a:gd name="connsiteX2" fmla="*/ 149543 w 923925"/>
              <a:gd name="connsiteY2" fmla="*/ 0 h 923925"/>
              <a:gd name="connsiteX3" fmla="*/ 774382 w 923925"/>
              <a:gd name="connsiteY3" fmla="*/ 0 h 923925"/>
              <a:gd name="connsiteX4" fmla="*/ 925830 w 923925"/>
              <a:gd name="connsiteY4" fmla="*/ 149542 h 923925"/>
              <a:gd name="connsiteX5" fmla="*/ 925830 w 923925"/>
              <a:gd name="connsiteY5" fmla="*/ 774382 h 923925"/>
              <a:gd name="connsiteX6" fmla="*/ 773430 w 923925"/>
              <a:gd name="connsiteY6" fmla="*/ 925830 h 923925"/>
              <a:gd name="connsiteX7" fmla="*/ 150495 w 923925"/>
              <a:gd name="connsiteY7" fmla="*/ 925830 h 923925"/>
              <a:gd name="connsiteX8" fmla="*/ 0 w 923925"/>
              <a:gd name="connsiteY8" fmla="*/ 774382 h 923925"/>
              <a:gd name="connsiteX9" fmla="*/ 0 w 923925"/>
              <a:gd name="connsiteY9" fmla="*/ 461962 h 923925"/>
              <a:gd name="connsiteX10" fmla="*/ 194310 w 923925"/>
              <a:gd name="connsiteY10" fmla="*/ 220027 h 923925"/>
              <a:gd name="connsiteX11" fmla="*/ 194310 w 923925"/>
              <a:gd name="connsiteY11" fmla="*/ 246698 h 923925"/>
              <a:gd name="connsiteX12" fmla="*/ 222885 w 923925"/>
              <a:gd name="connsiteY12" fmla="*/ 277178 h 923925"/>
              <a:gd name="connsiteX13" fmla="*/ 608648 w 923925"/>
              <a:gd name="connsiteY13" fmla="*/ 521970 h 923925"/>
              <a:gd name="connsiteX14" fmla="*/ 668655 w 923925"/>
              <a:gd name="connsiteY14" fmla="*/ 729615 h 923925"/>
              <a:gd name="connsiteX15" fmla="*/ 694373 w 923925"/>
              <a:gd name="connsiteY15" fmla="*/ 754380 h 923925"/>
              <a:gd name="connsiteX16" fmla="*/ 754380 w 923925"/>
              <a:gd name="connsiteY16" fmla="*/ 754380 h 923925"/>
              <a:gd name="connsiteX17" fmla="*/ 777240 w 923925"/>
              <a:gd name="connsiteY17" fmla="*/ 729615 h 923925"/>
              <a:gd name="connsiteX18" fmla="*/ 757238 w 923925"/>
              <a:gd name="connsiteY18" fmla="*/ 600075 h 923925"/>
              <a:gd name="connsiteX19" fmla="*/ 247650 w 923925"/>
              <a:gd name="connsiteY19" fmla="*/ 171450 h 923925"/>
              <a:gd name="connsiteX20" fmla="*/ 194310 w 923925"/>
              <a:gd name="connsiteY20" fmla="*/ 220027 h 923925"/>
              <a:gd name="connsiteX21" fmla="*/ 523875 w 923925"/>
              <a:gd name="connsiteY21" fmla="*/ 753428 h 923925"/>
              <a:gd name="connsiteX22" fmla="*/ 541973 w 923925"/>
              <a:gd name="connsiteY22" fmla="*/ 753428 h 923925"/>
              <a:gd name="connsiteX23" fmla="*/ 575310 w 923925"/>
              <a:gd name="connsiteY23" fmla="*/ 718185 h 923925"/>
              <a:gd name="connsiteX24" fmla="*/ 468630 w 923925"/>
              <a:gd name="connsiteY24" fmla="*/ 485775 h 923925"/>
              <a:gd name="connsiteX25" fmla="*/ 216218 w 923925"/>
              <a:gd name="connsiteY25" fmla="*/ 367665 h 923925"/>
              <a:gd name="connsiteX26" fmla="*/ 194310 w 923925"/>
              <a:gd name="connsiteY26" fmla="*/ 386715 h 923925"/>
              <a:gd name="connsiteX27" fmla="*/ 194310 w 923925"/>
              <a:gd name="connsiteY27" fmla="*/ 458153 h 923925"/>
              <a:gd name="connsiteX28" fmla="*/ 212407 w 923925"/>
              <a:gd name="connsiteY28" fmla="*/ 476250 h 923925"/>
              <a:gd name="connsiteX29" fmla="*/ 464820 w 923925"/>
              <a:gd name="connsiteY29" fmla="*/ 702945 h 923925"/>
              <a:gd name="connsiteX30" fmla="*/ 523875 w 923925"/>
              <a:gd name="connsiteY30" fmla="*/ 753428 h 923925"/>
              <a:gd name="connsiteX31" fmla="*/ 344805 w 923925"/>
              <a:gd name="connsiteY31" fmla="*/ 677228 h 923925"/>
              <a:gd name="connsiteX32" fmla="*/ 270510 w 923925"/>
              <a:gd name="connsiteY32" fmla="*/ 601028 h 923925"/>
              <a:gd name="connsiteX33" fmla="*/ 194310 w 923925"/>
              <a:gd name="connsiteY33" fmla="*/ 675323 h 923925"/>
              <a:gd name="connsiteX34" fmla="*/ 269557 w 923925"/>
              <a:gd name="connsiteY34" fmla="*/ 751523 h 923925"/>
              <a:gd name="connsiteX35" fmla="*/ 344805 w 923925"/>
              <a:gd name="connsiteY35" fmla="*/ 677228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3925" h="923925" fill="norm" stroke="1" extrusionOk="0">
                <a:moveTo>
                  <a:pt x="0" y="461962"/>
                </a:moveTo>
                <a:cubicBezTo>
                  <a:pt x="0" y="358140"/>
                  <a:pt x="0" y="253365"/>
                  <a:pt x="0" y="149542"/>
                </a:cubicBezTo>
                <a:cubicBezTo>
                  <a:pt x="0" y="60007"/>
                  <a:pt x="60007" y="0"/>
                  <a:pt x="149543" y="0"/>
                </a:cubicBezTo>
                <a:cubicBezTo>
                  <a:pt x="358140" y="0"/>
                  <a:pt x="565785" y="0"/>
                  <a:pt x="774382" y="0"/>
                </a:cubicBezTo>
                <a:cubicBezTo>
                  <a:pt x="862965" y="0"/>
                  <a:pt x="924877" y="60960"/>
                  <a:pt x="925830" y="149542"/>
                </a:cubicBezTo>
                <a:cubicBezTo>
                  <a:pt x="926782" y="358140"/>
                  <a:pt x="926782" y="565785"/>
                  <a:pt x="925830" y="774382"/>
                </a:cubicBezTo>
                <a:cubicBezTo>
                  <a:pt x="925830" y="864870"/>
                  <a:pt x="863918" y="925830"/>
                  <a:pt x="773430" y="925830"/>
                </a:cubicBezTo>
                <a:cubicBezTo>
                  <a:pt x="565785" y="925830"/>
                  <a:pt x="358140" y="925830"/>
                  <a:pt x="150495" y="925830"/>
                </a:cubicBezTo>
                <a:cubicBezTo>
                  <a:pt x="59055" y="925830"/>
                  <a:pt x="0" y="865823"/>
                  <a:pt x="0" y="774382"/>
                </a:cubicBezTo>
                <a:cubicBezTo>
                  <a:pt x="0" y="670560"/>
                  <a:pt x="0" y="566737"/>
                  <a:pt x="0" y="461962"/>
                </a:cubicBezTo>
                <a:close/>
                <a:moveTo>
                  <a:pt x="194310" y="220027"/>
                </a:moveTo>
                <a:cubicBezTo>
                  <a:pt x="194310" y="228600"/>
                  <a:pt x="195263" y="238125"/>
                  <a:pt x="194310" y="246698"/>
                </a:cubicBezTo>
                <a:cubicBezTo>
                  <a:pt x="191452" y="268605"/>
                  <a:pt x="200977" y="275273"/>
                  <a:pt x="222885" y="277178"/>
                </a:cubicBezTo>
                <a:cubicBezTo>
                  <a:pt x="394335" y="290512"/>
                  <a:pt x="522923" y="374332"/>
                  <a:pt x="608648" y="521970"/>
                </a:cubicBezTo>
                <a:cubicBezTo>
                  <a:pt x="645795" y="585787"/>
                  <a:pt x="666750" y="655320"/>
                  <a:pt x="668655" y="729615"/>
                </a:cubicBezTo>
                <a:cubicBezTo>
                  <a:pt x="668655" y="746760"/>
                  <a:pt x="675323" y="755332"/>
                  <a:pt x="694373" y="754380"/>
                </a:cubicBezTo>
                <a:cubicBezTo>
                  <a:pt x="714375" y="753428"/>
                  <a:pt x="734377" y="753428"/>
                  <a:pt x="754380" y="754380"/>
                </a:cubicBezTo>
                <a:cubicBezTo>
                  <a:pt x="774382" y="755332"/>
                  <a:pt x="778193" y="746760"/>
                  <a:pt x="777240" y="729615"/>
                </a:cubicBezTo>
                <a:cubicBezTo>
                  <a:pt x="775335" y="685800"/>
                  <a:pt x="768668" y="641985"/>
                  <a:pt x="757238" y="600075"/>
                </a:cubicBezTo>
                <a:cubicBezTo>
                  <a:pt x="691515" y="364807"/>
                  <a:pt x="488632" y="192405"/>
                  <a:pt x="247650" y="171450"/>
                </a:cubicBezTo>
                <a:cubicBezTo>
                  <a:pt x="194310" y="165735"/>
                  <a:pt x="194310" y="165735"/>
                  <a:pt x="194310" y="220027"/>
                </a:cubicBezTo>
                <a:close/>
                <a:moveTo>
                  <a:pt x="523875" y="753428"/>
                </a:moveTo>
                <a:cubicBezTo>
                  <a:pt x="529590" y="753428"/>
                  <a:pt x="535305" y="753428"/>
                  <a:pt x="541973" y="753428"/>
                </a:cubicBezTo>
                <a:cubicBezTo>
                  <a:pt x="577215" y="753428"/>
                  <a:pt x="579120" y="753428"/>
                  <a:pt x="575310" y="718185"/>
                </a:cubicBezTo>
                <a:cubicBezTo>
                  <a:pt x="566738" y="628650"/>
                  <a:pt x="530543" y="550545"/>
                  <a:pt x="468630" y="485775"/>
                </a:cubicBezTo>
                <a:cubicBezTo>
                  <a:pt x="400050" y="414337"/>
                  <a:pt x="314325" y="376237"/>
                  <a:pt x="216218" y="367665"/>
                </a:cubicBezTo>
                <a:cubicBezTo>
                  <a:pt x="201930" y="366712"/>
                  <a:pt x="193357" y="370523"/>
                  <a:pt x="194310" y="386715"/>
                </a:cubicBezTo>
                <a:cubicBezTo>
                  <a:pt x="195263" y="410528"/>
                  <a:pt x="195263" y="434340"/>
                  <a:pt x="194310" y="458153"/>
                </a:cubicBezTo>
                <a:cubicBezTo>
                  <a:pt x="193357" y="472440"/>
                  <a:pt x="200025" y="475298"/>
                  <a:pt x="212407" y="476250"/>
                </a:cubicBezTo>
                <a:cubicBezTo>
                  <a:pt x="340043" y="487680"/>
                  <a:pt x="441960" y="579120"/>
                  <a:pt x="464820" y="702945"/>
                </a:cubicBezTo>
                <a:cubicBezTo>
                  <a:pt x="475298" y="753428"/>
                  <a:pt x="475298" y="753428"/>
                  <a:pt x="523875" y="753428"/>
                </a:cubicBezTo>
                <a:close/>
                <a:moveTo>
                  <a:pt x="344805" y="677228"/>
                </a:moveTo>
                <a:cubicBezTo>
                  <a:pt x="344805" y="634365"/>
                  <a:pt x="313373" y="601980"/>
                  <a:pt x="270510" y="601028"/>
                </a:cubicBezTo>
                <a:cubicBezTo>
                  <a:pt x="229552" y="600075"/>
                  <a:pt x="194310" y="634365"/>
                  <a:pt x="194310" y="675323"/>
                </a:cubicBezTo>
                <a:cubicBezTo>
                  <a:pt x="194310" y="719137"/>
                  <a:pt x="225743" y="751523"/>
                  <a:pt x="269557" y="751523"/>
                </a:cubicBezTo>
                <a:cubicBezTo>
                  <a:pt x="314325" y="750570"/>
                  <a:pt x="344805" y="720090"/>
                  <a:pt x="344805" y="6772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94" name="Freeform: Shape 93"/>
          <p:cNvSpPr>
            <a:spLocks noChangeAspect="1"/>
          </p:cNvSpPr>
          <p:nvPr/>
        </p:nvSpPr>
        <p:spPr bwMode="auto">
          <a:xfrm>
            <a:off x="3923401" y="3366135"/>
            <a:ext cx="351767" cy="351219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 fill="norm" stroke="1" extrusionOk="0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95" name="Freeform: Shape 94"/>
          <p:cNvSpPr>
            <a:spLocks noChangeAspect="1"/>
          </p:cNvSpPr>
          <p:nvPr/>
        </p:nvSpPr>
        <p:spPr bwMode="auto">
          <a:xfrm>
            <a:off x="4604464" y="4052976"/>
            <a:ext cx="352570" cy="351219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 fill="norm" stroke="1" extrusionOk="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96" name="Rounded Rectangle 2"/>
          <p:cNvSpPr/>
          <p:nvPr/>
        </p:nvSpPr>
        <p:spPr bwMode="auto">
          <a:xfrm>
            <a:off x="2951740" y="3425148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 fill="norm" stroke="1" extrusionOk="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97" name="Rounded Rectangle 8"/>
          <p:cNvSpPr/>
          <p:nvPr/>
        </p:nvSpPr>
        <p:spPr bwMode="auto">
          <a:xfrm>
            <a:off x="4299350" y="2355082"/>
            <a:ext cx="408009" cy="42902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 fill="norm" stroke="1" extrusionOk="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98" name="Rounded Rectangle 2"/>
          <p:cNvSpPr/>
          <p:nvPr/>
        </p:nvSpPr>
        <p:spPr bwMode="auto">
          <a:xfrm>
            <a:off x="2407761" y="2344204"/>
            <a:ext cx="452923" cy="38322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 fill="norm" stroke="1" extrusionOk="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99" name="Rounded Rectangle 3"/>
          <p:cNvSpPr>
            <a:spLocks noChangeAspect="1"/>
          </p:cNvSpPr>
          <p:nvPr/>
        </p:nvSpPr>
        <p:spPr bwMode="auto">
          <a:xfrm>
            <a:off x="1073257" y="360010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 fill="norm" stroke="1" extrusionOk="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100" name="Rounded Rectangle 10"/>
          <p:cNvSpPr/>
          <p:nvPr/>
        </p:nvSpPr>
        <p:spPr bwMode="auto">
          <a:xfrm>
            <a:off x="3233958" y="4023904"/>
            <a:ext cx="207263" cy="207300"/>
          </a:xfrm>
          <a:custGeom>
            <a:avLst/>
            <a:gdLst/>
            <a:ahLst/>
            <a:cxnLst/>
            <a:rect l="l" t="t" r="r" b="b"/>
            <a:pathLst>
              <a:path w="3186824" h="3240000" fill="norm" stroke="1" extrusionOk="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101" name="Rounded Rectangle 1"/>
          <p:cNvSpPr>
            <a:spLocks noChangeAspect="1"/>
          </p:cNvSpPr>
          <p:nvPr/>
        </p:nvSpPr>
        <p:spPr bwMode="auto">
          <a:xfrm>
            <a:off x="2246765" y="4047895"/>
            <a:ext cx="369706" cy="369705"/>
          </a:xfrm>
          <a:custGeom>
            <a:avLst/>
            <a:gdLst/>
            <a:ahLst/>
            <a:cxnLst/>
            <a:rect l="l" t="t" r="r" b="b"/>
            <a:pathLst>
              <a:path w="3960000" h="3960000" fill="norm" stroke="1" extrusionOk="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>
              <a:solidFill>
                <a:schemeClr val="tx1"/>
              </a:solidFill>
            </a:endParaRPr>
          </a:p>
        </p:txBody>
      </p:sp>
      <p:sp>
        <p:nvSpPr>
          <p:cNvPr id="102" name="Rounded Rectangle 2"/>
          <p:cNvSpPr>
            <a:spLocks noChangeAspect="1"/>
          </p:cNvSpPr>
          <p:nvPr/>
        </p:nvSpPr>
        <p:spPr bwMode="auto">
          <a:xfrm>
            <a:off x="2860685" y="4304308"/>
            <a:ext cx="218210" cy="218210"/>
          </a:xfrm>
          <a:custGeom>
            <a:avLst/>
            <a:gdLst/>
            <a:ahLst/>
            <a:cxnLst/>
            <a:rect l="l" t="t" r="r" b="b"/>
            <a:pathLst>
              <a:path w="3960000" h="3960000" fill="norm" stroke="1" extrusionOk="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>
              <a:solidFill>
                <a:schemeClr val="tx1"/>
              </a:solidFill>
            </a:endParaRPr>
          </a:p>
        </p:txBody>
      </p:sp>
      <p:sp>
        <p:nvSpPr>
          <p:cNvPr id="103" name="Rounded Rectangle 9"/>
          <p:cNvSpPr>
            <a:spLocks noChangeAspect="1"/>
          </p:cNvSpPr>
          <p:nvPr/>
        </p:nvSpPr>
        <p:spPr bwMode="auto">
          <a:xfrm>
            <a:off x="4103827" y="4312027"/>
            <a:ext cx="218235" cy="218210"/>
          </a:xfrm>
          <a:custGeom>
            <a:avLst/>
            <a:gdLst/>
            <a:ahLst/>
            <a:cxnLst/>
            <a:rect l="l" t="t" r="r" b="b"/>
            <a:pathLst>
              <a:path w="3960440" h="3960000" fill="norm" stroke="1" extrusionOk="0">
                <a:moveTo>
                  <a:pt x="1687947" y="1482692"/>
                </a:moveTo>
                <a:cubicBezTo>
                  <a:pt x="1926534" y="1482692"/>
                  <a:pt x="2119947" y="1676105"/>
                  <a:pt x="2119947" y="1914692"/>
                </a:cubicBezTo>
                <a:cubicBezTo>
                  <a:pt x="2119947" y="2153279"/>
                  <a:pt x="1926534" y="2346692"/>
                  <a:pt x="1687947" y="2346692"/>
                </a:cubicBezTo>
                <a:cubicBezTo>
                  <a:pt x="1449360" y="2346692"/>
                  <a:pt x="1255947" y="2153279"/>
                  <a:pt x="1255947" y="1914692"/>
                </a:cubicBezTo>
                <a:cubicBezTo>
                  <a:pt x="1255947" y="1676105"/>
                  <a:pt x="1449360" y="1482692"/>
                  <a:pt x="1687947" y="1482692"/>
                </a:cubicBezTo>
                <a:close/>
                <a:moveTo>
                  <a:pt x="2089252" y="1089590"/>
                </a:moveTo>
                <a:cubicBezTo>
                  <a:pt x="1416116" y="1089590"/>
                  <a:pt x="870432" y="1635274"/>
                  <a:pt x="870432" y="2308410"/>
                </a:cubicBezTo>
                <a:cubicBezTo>
                  <a:pt x="870432" y="2981546"/>
                  <a:pt x="1416116" y="3527230"/>
                  <a:pt x="2089252" y="3527230"/>
                </a:cubicBezTo>
                <a:cubicBezTo>
                  <a:pt x="2762388" y="3527230"/>
                  <a:pt x="3308072" y="2981546"/>
                  <a:pt x="3308072" y="2308410"/>
                </a:cubicBezTo>
                <a:cubicBezTo>
                  <a:pt x="3308072" y="1635274"/>
                  <a:pt x="2762388" y="1089590"/>
                  <a:pt x="2089252" y="1089590"/>
                </a:cubicBezTo>
                <a:close/>
                <a:moveTo>
                  <a:pt x="3117438" y="1065385"/>
                </a:moveTo>
                <a:cubicBezTo>
                  <a:pt x="3018027" y="1065385"/>
                  <a:pt x="2937438" y="1145974"/>
                  <a:pt x="2937438" y="1245385"/>
                </a:cubicBezTo>
                <a:cubicBezTo>
                  <a:pt x="2937438" y="1344796"/>
                  <a:pt x="3018027" y="1425385"/>
                  <a:pt x="3117438" y="1425385"/>
                </a:cubicBezTo>
                <a:cubicBezTo>
                  <a:pt x="3216849" y="1425385"/>
                  <a:pt x="3297438" y="1344796"/>
                  <a:pt x="3297438" y="1245385"/>
                </a:cubicBezTo>
                <a:cubicBezTo>
                  <a:pt x="3297438" y="1145974"/>
                  <a:pt x="3216849" y="1065385"/>
                  <a:pt x="3117438" y="1065385"/>
                </a:cubicBezTo>
                <a:close/>
                <a:moveTo>
                  <a:pt x="881213" y="737332"/>
                </a:moveTo>
                <a:cubicBezTo>
                  <a:pt x="662508" y="737332"/>
                  <a:pt x="485213" y="914627"/>
                  <a:pt x="485213" y="1133332"/>
                </a:cubicBezTo>
                <a:cubicBezTo>
                  <a:pt x="485213" y="1352037"/>
                  <a:pt x="662508" y="1529332"/>
                  <a:pt x="881213" y="1529332"/>
                </a:cubicBezTo>
                <a:cubicBezTo>
                  <a:pt x="1099918" y="1529332"/>
                  <a:pt x="1277213" y="1352037"/>
                  <a:pt x="1277213" y="1133332"/>
                </a:cubicBezTo>
                <a:cubicBezTo>
                  <a:pt x="1277213" y="914627"/>
                  <a:pt x="1099918" y="737332"/>
                  <a:pt x="881213" y="737332"/>
                </a:cubicBezTo>
                <a:close/>
                <a:moveTo>
                  <a:pt x="2760704" y="694800"/>
                </a:moveTo>
                <a:cubicBezTo>
                  <a:pt x="2631469" y="694800"/>
                  <a:pt x="2526704" y="799565"/>
                  <a:pt x="2526704" y="928800"/>
                </a:cubicBezTo>
                <a:cubicBezTo>
                  <a:pt x="2526704" y="1058035"/>
                  <a:pt x="2631469" y="1162800"/>
                  <a:pt x="2760704" y="1162800"/>
                </a:cubicBezTo>
                <a:cubicBezTo>
                  <a:pt x="2889939" y="1162800"/>
                  <a:pt x="2994704" y="1058035"/>
                  <a:pt x="2994704" y="928800"/>
                </a:cubicBezTo>
                <a:cubicBezTo>
                  <a:pt x="2994704" y="799565"/>
                  <a:pt x="2889939" y="694800"/>
                  <a:pt x="2760704" y="694800"/>
                </a:cubicBezTo>
                <a:close/>
                <a:moveTo>
                  <a:pt x="2224849" y="428066"/>
                </a:moveTo>
                <a:cubicBezTo>
                  <a:pt x="2075732" y="428066"/>
                  <a:pt x="1954849" y="548949"/>
                  <a:pt x="1954849" y="698066"/>
                </a:cubicBezTo>
                <a:cubicBezTo>
                  <a:pt x="1954849" y="847183"/>
                  <a:pt x="2075732" y="968066"/>
                  <a:pt x="2224849" y="968066"/>
                </a:cubicBezTo>
                <a:cubicBezTo>
                  <a:pt x="2373966" y="968066"/>
                  <a:pt x="2494849" y="847183"/>
                  <a:pt x="2494849" y="698066"/>
                </a:cubicBezTo>
                <a:cubicBezTo>
                  <a:pt x="2494849" y="548949"/>
                  <a:pt x="2373966" y="428066"/>
                  <a:pt x="2224849" y="428066"/>
                </a:cubicBezTo>
                <a:close/>
                <a:moveTo>
                  <a:pt x="1567937" y="406752"/>
                </a:moveTo>
                <a:cubicBezTo>
                  <a:pt x="1388997" y="406752"/>
                  <a:pt x="1243937" y="551812"/>
                  <a:pt x="1243937" y="730752"/>
                </a:cubicBezTo>
                <a:cubicBezTo>
                  <a:pt x="1243937" y="909692"/>
                  <a:pt x="1388997" y="1054752"/>
                  <a:pt x="1567937" y="1054752"/>
                </a:cubicBezTo>
                <a:cubicBezTo>
                  <a:pt x="1746877" y="1054752"/>
                  <a:pt x="1891937" y="909692"/>
                  <a:pt x="1891937" y="730752"/>
                </a:cubicBezTo>
                <a:cubicBezTo>
                  <a:pt x="1891937" y="551812"/>
                  <a:pt x="1746877" y="406752"/>
                  <a:pt x="1567937" y="40675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>
              <a:solidFill>
                <a:schemeClr val="tx1"/>
              </a:solidFill>
            </a:endParaRPr>
          </a:p>
        </p:txBody>
      </p:sp>
      <p:sp>
        <p:nvSpPr>
          <p:cNvPr id="104" name="Rounded Rectangle 5"/>
          <p:cNvSpPr>
            <a:spLocks noChangeAspect="1"/>
          </p:cNvSpPr>
          <p:nvPr/>
        </p:nvSpPr>
        <p:spPr bwMode="auto">
          <a:xfrm>
            <a:off x="5497125" y="3600105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 fill="norm" stroke="1" extrusionOk="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>
              <a:solidFill>
                <a:schemeClr val="tx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 bwMode="auto">
          <a:xfrm>
            <a:off x="7192369" y="1695425"/>
            <a:ext cx="4139139" cy="1079672"/>
            <a:chOff x="0" y="0"/>
            <a:chExt cx="4139139" cy="1079672"/>
          </a:xfrm>
        </p:grpSpPr>
        <p:sp>
          <p:nvSpPr>
            <p:cNvPr id="110" name="TextBox 109"/>
            <p:cNvSpPr txBox="1"/>
            <p:nvPr/>
          </p:nvSpPr>
          <p:spPr bwMode="auto">
            <a:xfrm>
              <a:off x="142314" y="774511"/>
              <a:ext cx="3996824" cy="3051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sz="1400" b="1"/>
                <a:t>1. Invasive Data Collection &amp; Lack of Control</a:t>
              </a:r>
              <a:endParaRPr 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11" name="TextBox 110"/>
            <p:cNvSpPr txBox="1"/>
            <p:nvPr/>
          </p:nvSpPr>
          <p:spPr bwMode="auto">
            <a:xfrm>
              <a:off x="0" y="0"/>
              <a:ext cx="3995024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 bwMode="auto">
          <a:xfrm flipH="0" flipV="0">
            <a:off x="7350525" y="3240597"/>
            <a:ext cx="4082041" cy="367098"/>
            <a:chOff x="0" y="0"/>
            <a:chExt cx="4082041" cy="367098"/>
          </a:xfrm>
        </p:grpSpPr>
        <p:sp>
          <p:nvSpPr>
            <p:cNvPr id="114" name="TextBox 113"/>
            <p:cNvSpPr txBox="1"/>
            <p:nvPr/>
          </p:nvSpPr>
          <p:spPr bwMode="auto">
            <a:xfrm>
              <a:off x="0" y="0"/>
              <a:ext cx="3981888" cy="3051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sz="1400" b="1"/>
                <a:t>2. User Dissatisfaction</a:t>
              </a:r>
              <a:endParaRPr 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99458" y="92418"/>
              <a:ext cx="3982583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 bwMode="auto">
          <a:xfrm>
            <a:off x="7230829" y="3158712"/>
            <a:ext cx="4078060" cy="1172969"/>
            <a:chOff x="0" y="0"/>
            <a:chExt cx="4078060" cy="1172969"/>
          </a:xfrm>
        </p:grpSpPr>
        <p:sp>
          <p:nvSpPr>
            <p:cNvPr id="118" name="TextBox 117"/>
            <p:cNvSpPr txBox="1"/>
            <p:nvPr/>
          </p:nvSpPr>
          <p:spPr bwMode="auto">
            <a:xfrm>
              <a:off x="119695" y="865192"/>
              <a:ext cx="3958364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sz="1400" b="1"/>
                <a:t>3. Ineffective Targeting</a:t>
              </a:r>
              <a:endParaRPr 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19" name="TextBox 118"/>
            <p:cNvSpPr txBox="1"/>
            <p:nvPr/>
          </p:nvSpPr>
          <p:spPr bwMode="auto">
            <a:xfrm>
              <a:off x="0" y="0"/>
              <a:ext cx="3987164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178" name="Freeform: Shape 177"/>
          <p:cNvSpPr/>
          <p:nvPr/>
        </p:nvSpPr>
        <p:spPr bwMode="auto">
          <a:xfrm rot="470941">
            <a:off x="2318942" y="4353016"/>
            <a:ext cx="3093908" cy="2557868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 fill="norm" stroke="1" extrusionOk="0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  <a:noAutofit/>
          </a:bodyPr>
          <a:lstStyle/>
          <a:p>
            <a:pPr>
              <a:defRPr/>
            </a:pPr>
            <a:endParaRPr lang="ko-KR">
              <a:solidFill>
                <a:schemeClr val="bg1"/>
              </a:solidFill>
            </a:endParaRPr>
          </a:p>
        </p:txBody>
      </p:sp>
      <p:grpSp>
        <p:nvGrpSpPr>
          <p:cNvPr id="171" name="Group 29"/>
          <p:cNvGrpSpPr/>
          <p:nvPr/>
        </p:nvGrpSpPr>
        <p:grpSpPr bwMode="auto">
          <a:xfrm rot="470941">
            <a:off x="2398570" y="4968164"/>
            <a:ext cx="2941487" cy="1287740"/>
            <a:chOff x="911314" y="1822937"/>
            <a:chExt cx="2306668" cy="1009826"/>
          </a:xfrm>
          <a:solidFill>
            <a:schemeClr val="accent2"/>
          </a:solidFill>
        </p:grpSpPr>
        <p:sp>
          <p:nvSpPr>
            <p:cNvPr id="172" name="Freeform 46"/>
            <p:cNvSpPr/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 fill="norm" stroke="1" extrusionOk="0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ko-KR">
                <a:solidFill>
                  <a:schemeClr val="bg1"/>
                </a:solidFill>
              </a:endParaRPr>
            </a:p>
          </p:txBody>
        </p:sp>
        <p:sp>
          <p:nvSpPr>
            <p:cNvPr id="173" name="Freeform 55"/>
            <p:cNvSpPr/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 fill="norm" stroke="1" extrusionOk="0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ko-KR">
                <a:solidFill>
                  <a:schemeClr val="bg1"/>
                </a:solidFill>
              </a:endParaRPr>
            </a:p>
          </p:txBody>
        </p:sp>
      </p:grpSp>
      <p:sp>
        <p:nvSpPr>
          <p:cNvPr id="1148805776" name="Freeform 7"/>
          <p:cNvSpPr/>
          <p:nvPr/>
        </p:nvSpPr>
        <p:spPr bwMode="auto">
          <a:xfrm rot="0" flipH="0" flipV="0">
            <a:off x="-172283" y="-166480"/>
            <a:ext cx="1764806" cy="1958912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758688" name="Freeform 7"/>
          <p:cNvSpPr/>
          <p:nvPr/>
        </p:nvSpPr>
        <p:spPr bwMode="auto">
          <a:xfrm rot="0" flipH="0" flipV="0">
            <a:off x="-163003" y="-166480"/>
            <a:ext cx="1764805" cy="1958911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671323431" name=""/>
          <p:cNvSpPr txBox="1"/>
          <p:nvPr/>
        </p:nvSpPr>
        <p:spPr bwMode="auto">
          <a:xfrm flipH="0" flipV="0">
            <a:off x="2594642" y="293369"/>
            <a:ext cx="6386023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US" sz="3600" b="1">
                <a:solidFill>
                  <a:schemeClr val="bg1"/>
                </a:solidFill>
              </a:rPr>
              <a:t>The Problem with Existing Gratis Internet Models</a:t>
            </a:r>
            <a:endParaRPr sz="3600" b="1">
              <a:solidFill>
                <a:schemeClr val="bg1"/>
              </a:solidFill>
            </a:endParaRPr>
          </a:p>
        </p:txBody>
      </p:sp>
      <p:sp>
        <p:nvSpPr>
          <p:cNvPr id="845120789" name="TextBox 117"/>
          <p:cNvSpPr txBox="1"/>
          <p:nvPr/>
        </p:nvSpPr>
        <p:spPr bwMode="auto">
          <a:xfrm>
            <a:off x="7910562" y="3103153"/>
            <a:ext cx="3982484" cy="366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800" b="1">
                <a:solidFill>
                  <a:schemeClr val="bg1"/>
                </a:solidFill>
              </a:rPr>
              <a:t>2. Ethical Data Monetization</a:t>
            </a:r>
            <a:endParaRPr sz="18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845412615" name="TextBox 117"/>
          <p:cNvSpPr txBox="1"/>
          <p:nvPr/>
        </p:nvSpPr>
        <p:spPr bwMode="auto">
          <a:xfrm>
            <a:off x="7910562" y="3924299"/>
            <a:ext cx="4006244" cy="366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800" b="1">
                <a:solidFill>
                  <a:schemeClr val="bg1"/>
                </a:solidFill>
              </a:rPr>
              <a:t>3.  Web3 Token Distribution</a:t>
            </a:r>
            <a:endParaRPr sz="18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882293992" name="TextBox 118"/>
          <p:cNvSpPr txBox="1"/>
          <p:nvPr/>
        </p:nvSpPr>
        <p:spPr bwMode="auto">
          <a:xfrm>
            <a:off x="6794575" y="2379918"/>
            <a:ext cx="3987884" cy="27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608986448" name="TextBox 117"/>
          <p:cNvSpPr txBox="1"/>
          <p:nvPr/>
        </p:nvSpPr>
        <p:spPr bwMode="auto">
          <a:xfrm>
            <a:off x="7910562" y="2379918"/>
            <a:ext cx="4021723" cy="366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3879" indent="-283879">
              <a:buAutoNum type="arabicPeriod"/>
              <a:defRPr/>
            </a:pPr>
            <a:r>
              <a:rPr lang="en-US" sz="1800" b="1">
                <a:solidFill>
                  <a:schemeClr val="bg1"/>
                </a:solidFill>
              </a:rPr>
              <a:t>Freemium</a:t>
            </a:r>
            <a:endParaRPr sz="1800" b="1">
              <a:solidFill>
                <a:schemeClr val="bg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/>
              <a:t>The Need for a New Solution</a:t>
            </a:r>
            <a:endParaRPr/>
          </a:p>
        </p:txBody>
      </p:sp>
      <p:grpSp>
        <p:nvGrpSpPr>
          <p:cNvPr id="3" name="Group 2"/>
          <p:cNvGrpSpPr/>
          <p:nvPr/>
        </p:nvGrpSpPr>
        <p:grpSpPr bwMode="auto">
          <a:xfrm>
            <a:off x="7426373" y="1910837"/>
            <a:ext cx="3964458" cy="3682863"/>
            <a:chOff x="6077987" y="3903821"/>
            <a:chExt cx="2429050" cy="2300098"/>
          </a:xfrm>
        </p:grpSpPr>
        <p:grpSp>
          <p:nvGrpSpPr>
            <p:cNvPr id="4" name="Group 3"/>
            <p:cNvGrpSpPr/>
            <p:nvPr/>
          </p:nvGrpSpPr>
          <p:grpSpPr bwMode="auto">
            <a:xfrm>
              <a:off x="6077987" y="3903821"/>
              <a:ext cx="2018835" cy="2300098"/>
              <a:chOff x="6444208" y="2937378"/>
              <a:chExt cx="2699792" cy="3075926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6444208" y="3881706"/>
                <a:ext cx="2681090" cy="151684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  <p:sp>
            <p:nvSpPr>
              <p:cNvPr id="12" name="Right Triangle 11"/>
              <p:cNvSpPr/>
              <p:nvPr/>
            </p:nvSpPr>
            <p:spPr bwMode="auto">
              <a:xfrm rot="8099999">
                <a:off x="6825200" y="2937378"/>
                <a:ext cx="1905463" cy="1905463"/>
              </a:xfrm>
              <a:prstGeom prst="rt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6723224" y="3012357"/>
                <a:ext cx="2141760" cy="29552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  <p:sp>
            <p:nvSpPr>
              <p:cNvPr id="14" name="Trapezoid 13"/>
              <p:cNvSpPr/>
              <p:nvPr/>
            </p:nvSpPr>
            <p:spPr bwMode="auto">
              <a:xfrm>
                <a:off x="6444208" y="4800600"/>
                <a:ext cx="2699792" cy="1212704"/>
              </a:xfrm>
              <a:prstGeom prst="trapezoid">
                <a:avLst>
                  <a:gd name="adj" fmla="val 5946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  <p:sp>
            <p:nvSpPr>
              <p:cNvPr id="15" name="Isosceles Triangle 14"/>
              <p:cNvSpPr/>
              <p:nvPr/>
            </p:nvSpPr>
            <p:spPr bwMode="auto">
              <a:xfrm rot="5400000">
                <a:off x="5737292" y="4575557"/>
                <a:ext cx="2152504" cy="722990"/>
              </a:xfrm>
              <a:prstGeom prst="triangle">
                <a:avLst>
                  <a:gd name="adj" fmla="val 4469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  <p:sp>
            <p:nvSpPr>
              <p:cNvPr id="16" name="Isosceles Triangle 15"/>
              <p:cNvSpPr/>
              <p:nvPr/>
            </p:nvSpPr>
            <p:spPr bwMode="auto">
              <a:xfrm rot="16199998">
                <a:off x="7687550" y="4575557"/>
                <a:ext cx="2152504" cy="722990"/>
              </a:xfrm>
              <a:prstGeom prst="triangle">
                <a:avLst>
                  <a:gd name="adj" fmla="val 5531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</p:grpSp>
        <p:grpSp>
          <p:nvGrpSpPr>
            <p:cNvPr id="5" name="Group 4"/>
            <p:cNvGrpSpPr/>
            <p:nvPr/>
          </p:nvGrpSpPr>
          <p:grpSpPr bwMode="auto">
            <a:xfrm>
              <a:off x="6348905" y="4100168"/>
              <a:ext cx="2158132" cy="821159"/>
              <a:chOff x="6715125" y="3133725"/>
              <a:chExt cx="2886075" cy="1098138"/>
            </a:xfrm>
          </p:grpSpPr>
          <p:sp>
            <p:nvSpPr>
              <p:cNvPr id="6" name="Freeform 59"/>
              <p:cNvSpPr/>
              <p:nvPr/>
            </p:nvSpPr>
            <p:spPr bwMode="auto">
              <a:xfrm>
                <a:off x="6715125" y="3133725"/>
                <a:ext cx="2886075" cy="1066800"/>
              </a:xfrm>
              <a:custGeom>
                <a:avLst/>
                <a:gdLst>
                  <a:gd name="connsiteX0" fmla="*/ 0 w 2886075"/>
                  <a:gd name="connsiteY0" fmla="*/ 1066800 h 1066800"/>
                  <a:gd name="connsiteX1" fmla="*/ 561975 w 2886075"/>
                  <a:gd name="connsiteY1" fmla="*/ 571500 h 1066800"/>
                  <a:gd name="connsiteX2" fmla="*/ 981075 w 2886075"/>
                  <a:gd name="connsiteY2" fmla="*/ 1047750 h 1066800"/>
                  <a:gd name="connsiteX3" fmla="*/ 1504950 w 2886075"/>
                  <a:gd name="connsiteY3" fmla="*/ 295275 h 1066800"/>
                  <a:gd name="connsiteX4" fmla="*/ 1838325 w 2886075"/>
                  <a:gd name="connsiteY4" fmla="*/ 695325 h 1066800"/>
                  <a:gd name="connsiteX5" fmla="*/ 2886075 w 2886075"/>
                  <a:gd name="connsiteY5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6075" h="1066800" fill="norm" stroke="1" extrusionOk="0">
                    <a:moveTo>
                      <a:pt x="0" y="1066800"/>
                    </a:moveTo>
                    <a:lnTo>
                      <a:pt x="561975" y="571500"/>
                    </a:lnTo>
                    <a:lnTo>
                      <a:pt x="981075" y="1047750"/>
                    </a:lnTo>
                    <a:lnTo>
                      <a:pt x="1504950" y="295275"/>
                    </a:lnTo>
                    <a:lnTo>
                      <a:pt x="1838325" y="695325"/>
                    </a:lnTo>
                    <a:lnTo>
                      <a:pt x="2886075" y="0"/>
                    </a:lnTo>
                  </a:path>
                </a:pathLst>
              </a:cu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7179700" y="3644816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7633915" y="408784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8153399" y="338787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8520283" y="3746093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sz="2700"/>
              </a:p>
            </p:txBody>
          </p:sp>
        </p:grpSp>
      </p:grpSp>
      <p:grpSp>
        <p:nvGrpSpPr>
          <p:cNvPr id="20" name="Group 19"/>
          <p:cNvGrpSpPr/>
          <p:nvPr/>
        </p:nvGrpSpPr>
        <p:grpSpPr bwMode="auto">
          <a:xfrm>
            <a:off x="9534556" y="4840561"/>
            <a:ext cx="1541835" cy="1622366"/>
            <a:chOff x="4020203" y="419231"/>
            <a:chExt cx="4367084" cy="5765249"/>
          </a:xfrm>
          <a:solidFill>
            <a:schemeClr val="bg1"/>
          </a:solidFill>
        </p:grpSpPr>
        <p:sp>
          <p:nvSpPr>
            <p:cNvPr id="21" name="Rectangle 36"/>
            <p:cNvSpPr/>
            <p:nvPr/>
          </p:nvSpPr>
          <p:spPr bwMode="auto"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 fill="norm" stroke="1" extrusionOk="0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sz="2700"/>
            </a:p>
          </p:txBody>
        </p:sp>
        <p:sp>
          <p:nvSpPr>
            <p:cNvPr id="22" name="Rectangle 14"/>
            <p:cNvSpPr/>
            <p:nvPr/>
          </p:nvSpPr>
          <p:spPr bwMode="auto"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 fill="norm" stroke="1" extrusionOk="0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sz="2700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 bwMode="auto">
          <a:xfrm>
            <a:off x="-1" y="1648308"/>
            <a:ext cx="6325335" cy="122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101037" y="3481625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569419" y="3395933"/>
            <a:ext cx="5304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600" b="1">
                <a:solidFill>
                  <a:schemeClr val="bg1"/>
                </a:solidFill>
              </a:rPr>
              <a:t>Transparency:</a:t>
            </a:r>
            <a:r>
              <a:rPr lang="en-US" sz="1600">
                <a:solidFill>
                  <a:schemeClr val="bg1"/>
                </a:solidFill>
              </a:rPr>
              <a:t> Users demand clear insights into what data is collected and how it's used.</a:t>
            </a:r>
            <a:endParaRPr/>
          </a:p>
        </p:txBody>
      </p:sp>
      <p:sp>
        <p:nvSpPr>
          <p:cNvPr id="26" name="TextBox 25"/>
          <p:cNvSpPr txBox="1"/>
          <p:nvPr/>
        </p:nvSpPr>
        <p:spPr bwMode="auto">
          <a:xfrm>
            <a:off x="1216606" y="3567436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>
              <a:defRPr/>
            </a:pPr>
            <a:r>
              <a:rPr lang="en-US" sz="1400" b="1">
                <a:cs typeface="Arial"/>
              </a:rPr>
              <a:t>1</a:t>
            </a:r>
            <a:endParaRPr/>
          </a:p>
        </p:txBody>
      </p:sp>
      <p:sp>
        <p:nvSpPr>
          <p:cNvPr id="27" name="Oval 26"/>
          <p:cNvSpPr/>
          <p:nvPr/>
        </p:nvSpPr>
        <p:spPr bwMode="auto">
          <a:xfrm>
            <a:off x="1101037" y="4181814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1607153" y="4181814"/>
            <a:ext cx="53041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600" b="1">
                <a:solidFill>
                  <a:schemeClr val="bg1"/>
                </a:solidFill>
              </a:rPr>
              <a:t>Control:</a:t>
            </a:r>
            <a:r>
              <a:rPr lang="en-US" sz="1600">
                <a:solidFill>
                  <a:schemeClr val="bg1"/>
                </a:solidFill>
              </a:rPr>
              <a:t> Empowering users to manage their data enhances trust and engagement.</a:t>
            </a:r>
            <a:endParaRPr lang="ko-KR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1216606" y="4289534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>
              <a:defRPr/>
            </a:pPr>
            <a:r>
              <a:rPr lang="en-US" sz="1400" b="1">
                <a:cs typeface="Arial"/>
              </a:rPr>
              <a:t>2</a:t>
            </a:r>
            <a:endParaRPr/>
          </a:p>
        </p:txBody>
      </p:sp>
      <p:sp>
        <p:nvSpPr>
          <p:cNvPr id="30" name="Oval 29"/>
          <p:cNvSpPr/>
          <p:nvPr/>
        </p:nvSpPr>
        <p:spPr bwMode="auto">
          <a:xfrm>
            <a:off x="1101037" y="4959706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1544299" y="4923824"/>
            <a:ext cx="5481069" cy="82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600" b="1">
                <a:solidFill>
                  <a:schemeClr val="bg1"/>
                </a:solidFill>
              </a:rPr>
              <a:t>Adaptability:</a:t>
            </a:r>
            <a:r>
              <a:rPr lang="en-US" sz="1600">
                <a:solidFill>
                  <a:schemeClr val="bg1"/>
                </a:solidFill>
              </a:rPr>
              <a:t> An advertising model that leverages </a:t>
            </a:r>
            <a:r>
              <a:rPr lang="en-US" sz="1600">
                <a:solidFill>
                  <a:schemeClr val="bg1"/>
                </a:solidFill>
              </a:rPr>
              <a:t>Gen-AI</a:t>
            </a:r>
            <a:r>
              <a:rPr lang="en-US" sz="1600">
                <a:solidFill>
                  <a:schemeClr val="bg1"/>
                </a:solidFill>
              </a:rPr>
              <a:t> can offer personalized experiences without compromising user-experience.</a:t>
            </a:r>
            <a:endParaRPr lang="ko-KR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1216606" y="5067426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>
              <a:defRPr/>
            </a:pPr>
            <a:r>
              <a:rPr lang="en-US" sz="1400" b="1">
                <a:cs typeface="Arial"/>
              </a:rPr>
              <a:t>3</a:t>
            </a:r>
            <a:endParaRPr/>
          </a:p>
        </p:txBody>
      </p:sp>
      <p:sp>
        <p:nvSpPr>
          <p:cNvPr id="36" name="TextBox 35"/>
          <p:cNvSpPr txBox="1"/>
          <p:nvPr/>
        </p:nvSpPr>
        <p:spPr bwMode="auto">
          <a:xfrm>
            <a:off x="1101038" y="1982714"/>
            <a:ext cx="480666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GB" sz="3600">
                <a:solidFill>
                  <a:schemeClr val="accent2"/>
                </a:solidFill>
                <a:cs typeface="Arial"/>
              </a:rPr>
              <a:t>Zesta</a:t>
            </a:r>
            <a:r>
              <a:rPr lang="en-GB" sz="3600">
                <a:solidFill>
                  <a:schemeClr val="accent2"/>
                </a:solidFill>
                <a:cs typeface="Arial"/>
              </a:rPr>
              <a:t>-Ads</a:t>
            </a:r>
            <a:endParaRPr lang="ko-KR" sz="36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1271880303" name="Freeform 7"/>
          <p:cNvSpPr/>
          <p:nvPr/>
        </p:nvSpPr>
        <p:spPr bwMode="auto">
          <a:xfrm rot="0" flipH="0" flipV="0">
            <a:off x="-163003" y="-166480"/>
            <a:ext cx="1770156" cy="1814788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/>
              <a:t>The Proposed Solution</a:t>
            </a:r>
            <a:endParaRPr/>
          </a:p>
        </p:txBody>
      </p:sp>
      <p:sp>
        <p:nvSpPr>
          <p:cNvPr id="3" name="Rounded Rectangle 3"/>
          <p:cNvSpPr/>
          <p:nvPr/>
        </p:nvSpPr>
        <p:spPr bwMode="auto">
          <a:xfrm rot="18900000" flipH="1">
            <a:off x="5487526" y="3645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 fill="norm" stroke="1" extrusionOk="0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4" name="Rounded Rectangle 3"/>
          <p:cNvSpPr/>
          <p:nvPr/>
        </p:nvSpPr>
        <p:spPr bwMode="auto">
          <a:xfrm rot="2700000">
            <a:off x="6659597" y="361319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 fill="norm" stroke="1" extrusionOk="0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6" name="Rounded Rectangle 3"/>
          <p:cNvSpPr/>
          <p:nvPr/>
        </p:nvSpPr>
        <p:spPr bwMode="auto">
          <a:xfrm rot="16199998" flipH="1">
            <a:off x="5320765" y="42394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 fill="norm" stroke="1" extrusionOk="0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7" name="Rounded Rectangle 3"/>
          <p:cNvSpPr/>
          <p:nvPr/>
        </p:nvSpPr>
        <p:spPr bwMode="auto">
          <a:xfrm rot="16199998" flipH="1">
            <a:off x="6892864" y="424220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 fill="norm" stroke="1" extrusionOk="0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8" name="Oval 7"/>
          <p:cNvSpPr/>
          <p:nvPr/>
        </p:nvSpPr>
        <p:spPr bwMode="auto">
          <a:xfrm>
            <a:off x="3957861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9" name="Oval 8"/>
          <p:cNvSpPr/>
          <p:nvPr/>
        </p:nvSpPr>
        <p:spPr bwMode="auto">
          <a:xfrm>
            <a:off x="4454615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11" name="Oval 10"/>
          <p:cNvSpPr/>
          <p:nvPr/>
        </p:nvSpPr>
        <p:spPr bwMode="auto">
          <a:xfrm>
            <a:off x="6830879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12" name="Oval 11"/>
          <p:cNvSpPr/>
          <p:nvPr/>
        </p:nvSpPr>
        <p:spPr bwMode="auto">
          <a:xfrm>
            <a:off x="7372323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grpSp>
        <p:nvGrpSpPr>
          <p:cNvPr id="19" name="그룹 7"/>
          <p:cNvGrpSpPr/>
          <p:nvPr/>
        </p:nvGrpSpPr>
        <p:grpSpPr bwMode="auto">
          <a:xfrm>
            <a:off x="773954" y="4397749"/>
            <a:ext cx="3139398" cy="1094079"/>
            <a:chOff x="0" y="0"/>
            <a:chExt cx="3139398" cy="1094079"/>
          </a:xfrm>
        </p:grpSpPr>
        <p:sp>
          <p:nvSpPr>
            <p:cNvPr id="20" name="TextBox 19"/>
            <p:cNvSpPr txBox="1"/>
            <p:nvPr/>
          </p:nvSpPr>
          <p:spPr bwMode="auto">
            <a:xfrm>
              <a:off x="0" y="788919"/>
              <a:ext cx="3034578" cy="30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51539" y="0"/>
              <a:ext cx="3087858" cy="57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600" b="1"/>
                <a:t>UI-Respecting Generative Image Model</a:t>
              </a:r>
              <a:endParaRPr 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2" name="그룹 6"/>
          <p:cNvGrpSpPr/>
          <p:nvPr/>
        </p:nvGrpSpPr>
        <p:grpSpPr bwMode="auto">
          <a:xfrm>
            <a:off x="1371483" y="2987048"/>
            <a:ext cx="3043937" cy="562405"/>
            <a:chOff x="0" y="0"/>
            <a:chExt cx="3043937" cy="562405"/>
          </a:xfrm>
        </p:grpSpPr>
        <p:sp>
          <p:nvSpPr>
            <p:cNvPr id="23" name="TextBox 22"/>
            <p:cNvSpPr txBox="1"/>
            <p:nvPr/>
          </p:nvSpPr>
          <p:spPr bwMode="auto">
            <a:xfrm>
              <a:off x="10080" y="257245"/>
              <a:ext cx="3033857" cy="30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0" y="0"/>
              <a:ext cx="3043577" cy="335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600" b="1"/>
                <a:t>Fine-Tuned Marketing-LLM</a:t>
              </a:r>
              <a:endParaRPr 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28" name="Trapezoid 10"/>
          <p:cNvSpPr/>
          <p:nvPr/>
        </p:nvSpPr>
        <p:spPr bwMode="auto">
          <a:xfrm>
            <a:off x="7055516" y="3272159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 fill="norm" stroke="1" extrusionOk="0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grpSp>
        <p:nvGrpSpPr>
          <p:cNvPr id="29" name="Group 28"/>
          <p:cNvGrpSpPr/>
          <p:nvPr/>
        </p:nvGrpSpPr>
        <p:grpSpPr bwMode="auto">
          <a:xfrm>
            <a:off x="5537792" y="4093086"/>
            <a:ext cx="1093501" cy="1741554"/>
            <a:chOff x="6867874" y="3721883"/>
            <a:chExt cx="1093501" cy="1741553"/>
          </a:xfrm>
        </p:grpSpPr>
        <p:sp>
          <p:nvSpPr>
            <p:cNvPr id="30" name="Oval 7"/>
            <p:cNvSpPr/>
            <p:nvPr/>
          </p:nvSpPr>
          <p:spPr bwMode="auto"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 fill="norm" stroke="1" extrusionOk="0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sz="2700"/>
            </a:p>
          </p:txBody>
        </p:sp>
        <p:sp>
          <p:nvSpPr>
            <p:cNvPr id="31" name="Rounded Rectangle 108"/>
            <p:cNvSpPr/>
            <p:nvPr/>
          </p:nvSpPr>
          <p:spPr bwMode="auto"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sz="2700"/>
            </a:p>
          </p:txBody>
        </p:sp>
      </p:grpSp>
      <p:sp>
        <p:nvSpPr>
          <p:cNvPr id="32" name="Freeform 62"/>
          <p:cNvSpPr/>
          <p:nvPr/>
        </p:nvSpPr>
        <p:spPr bwMode="auto"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 fill="norm" stroke="1" extrusionOk="0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33" name="Rounded Rectangle 12"/>
          <p:cNvSpPr>
            <a:spLocks noChangeAspect="1"/>
          </p:cNvSpPr>
          <p:nvPr/>
        </p:nvSpPr>
        <p:spPr bwMode="auto">
          <a:xfrm>
            <a:off x="4257525" y="449704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 fill="norm" stroke="1" extrusionOk="0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34" name="Rounded Rectangle 8"/>
          <p:cNvSpPr>
            <a:spLocks noChangeAspect="1"/>
          </p:cNvSpPr>
          <p:nvPr/>
        </p:nvSpPr>
        <p:spPr bwMode="auto">
          <a:xfrm>
            <a:off x="4652046" y="3322689"/>
            <a:ext cx="520369" cy="335989"/>
          </a:xfrm>
          <a:custGeom>
            <a:avLst/>
            <a:gdLst/>
            <a:ahLst/>
            <a:cxnLst/>
            <a:rect l="l" t="t" r="r" b="b"/>
            <a:pathLst>
              <a:path w="3903331" h="2520264" fill="norm" stroke="1" extrusionOk="0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36" name="Rectangle 1"/>
          <p:cNvSpPr>
            <a:spLocks noChangeAspect="1"/>
          </p:cNvSpPr>
          <p:nvPr/>
        </p:nvSpPr>
        <p:spPr bwMode="auto">
          <a:xfrm>
            <a:off x="7577213" y="4409106"/>
            <a:ext cx="504622" cy="494189"/>
          </a:xfrm>
          <a:custGeom>
            <a:avLst/>
            <a:gdLst/>
            <a:ahLst/>
            <a:cxnLst/>
            <a:rect l="l" t="t" r="r" b="b"/>
            <a:pathLst>
              <a:path w="4018294" h="3935229" fill="norm" stroke="1" extrusionOk="0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38" name="TextBox 37"/>
          <p:cNvSpPr txBox="1"/>
          <p:nvPr/>
        </p:nvSpPr>
        <p:spPr bwMode="auto">
          <a:xfrm>
            <a:off x="389662" y="1283642"/>
            <a:ext cx="10882243" cy="615553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>
              <a:defRPr/>
            </a:pPr>
            <a:r>
              <a:rPr lang="en-US" sz="2000"/>
              <a:t>Our digital advertising platform aims to revolutionize the way ads are delivered and perceived by focusing on:</a:t>
            </a:r>
            <a:endParaRPr lang="ko-KR" sz="2000">
              <a:cs typeface="Arial"/>
            </a:endParaRPr>
          </a:p>
        </p:txBody>
      </p:sp>
      <p:sp>
        <p:nvSpPr>
          <p:cNvPr id="973490328" name="Rounded Rectangle 3"/>
          <p:cNvSpPr/>
          <p:nvPr/>
        </p:nvSpPr>
        <p:spPr bwMode="auto">
          <a:xfrm rot="0" flipH="1">
            <a:off x="6056127" y="3177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 fill="norm" stroke="1" extrusionOk="0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1477435625" name="Oval 8"/>
          <p:cNvSpPr/>
          <p:nvPr/>
        </p:nvSpPr>
        <p:spPr bwMode="auto">
          <a:xfrm>
            <a:off x="5652927" y="2262915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909807744" name="Rounded Rectangle 8"/>
          <p:cNvSpPr>
            <a:spLocks noChangeAspect="1"/>
          </p:cNvSpPr>
          <p:nvPr/>
        </p:nvSpPr>
        <p:spPr bwMode="auto">
          <a:xfrm>
            <a:off x="5824118" y="2552120"/>
            <a:ext cx="520368" cy="335988"/>
          </a:xfrm>
          <a:custGeom>
            <a:avLst/>
            <a:gdLst/>
            <a:ahLst/>
            <a:cxnLst/>
            <a:rect l="l" t="t" r="r" b="b"/>
            <a:pathLst>
              <a:path w="3903331" h="2520264" fill="norm" stroke="1" extrusionOk="0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1472399924" name="TextBox 22"/>
          <p:cNvSpPr txBox="1"/>
          <p:nvPr/>
        </p:nvSpPr>
        <p:spPr bwMode="auto">
          <a:xfrm>
            <a:off x="2619070" y="2039150"/>
            <a:ext cx="3034216" cy="30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ko-KR" sz="1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140369032" name="TextBox 23"/>
          <p:cNvSpPr txBox="1"/>
          <p:nvPr/>
        </p:nvSpPr>
        <p:spPr bwMode="auto">
          <a:xfrm>
            <a:off x="2803867" y="1927274"/>
            <a:ext cx="3039976" cy="33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600" b="1"/>
              <a:t>User Empowering UI </a:t>
            </a:r>
            <a:endParaRPr lang="ko-KR" sz="16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 rot="0" flipH="0" flipV="0">
            <a:off x="8366918" y="4323814"/>
            <a:ext cx="3551404" cy="57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/>
              <a:t>Advertisers Aggregation &amp; Bidding Back-end</a:t>
            </a:r>
            <a:endParaRPr lang="ko-KR" sz="16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 rot="0" flipH="0" flipV="0">
            <a:off x="7745278" y="2692989"/>
            <a:ext cx="3048753" cy="57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/>
              <a:t>Developer API &amp; Embedding Tools</a:t>
            </a:r>
            <a:endParaRPr lang="ko-KR" sz="16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289301" name="Rounded Rectangle 33"/>
          <p:cNvSpPr/>
          <p:nvPr/>
        </p:nvSpPr>
        <p:spPr bwMode="auto">
          <a:xfrm>
            <a:off x="9232356" y="5766590"/>
            <a:ext cx="2139167" cy="554734"/>
          </a:xfrm>
          <a:prstGeom prst="roundRect">
            <a:avLst>
              <a:gd name="adj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62466902" name="Rounded Rectangle 32"/>
          <p:cNvSpPr/>
          <p:nvPr/>
        </p:nvSpPr>
        <p:spPr bwMode="auto">
          <a:xfrm>
            <a:off x="203584" y="5806692"/>
            <a:ext cx="2139167" cy="554734"/>
          </a:xfrm>
          <a:prstGeom prst="roundRect">
            <a:avLst>
              <a:gd name="adj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4283822" name="Rounded Rectangle 31"/>
          <p:cNvSpPr/>
          <p:nvPr/>
        </p:nvSpPr>
        <p:spPr bwMode="auto">
          <a:xfrm>
            <a:off x="4597979" y="1338355"/>
            <a:ext cx="2139167" cy="554734"/>
          </a:xfrm>
          <a:prstGeom prst="roundRect">
            <a:avLst>
              <a:gd name="adj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8926279" name="Text Placeholder 1"/>
          <p:cNvSpPr txBox="1"/>
          <p:nvPr/>
        </p:nvSpPr>
        <p:spPr bwMode="auto">
          <a:xfrm>
            <a:off x="323528" y="339508"/>
            <a:ext cx="11573197" cy="724246"/>
          </a:xfrm>
          <a:prstGeom prst="rect">
            <a:avLst/>
          </a:prstGeom>
        </p:spPr>
        <p:txBody>
          <a:bodyPr>
            <a:noAutofit/>
          </a:bodyPr>
          <a:lstStyle>
            <a:lvl1pPr marL="228604" indent="-228604" algn="l" defTabSz="914422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7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9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4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5000">
                <a:solidFill>
                  <a:schemeClr val="bg1"/>
                </a:solidFill>
                <a:latin typeface="Arial"/>
              </a:rPr>
              <a:t>STAKEHOLDERS</a:t>
            </a:r>
            <a:endParaRPr/>
          </a:p>
        </p:txBody>
      </p:sp>
      <p:sp>
        <p:nvSpPr>
          <p:cNvPr id="35721938" name="Text Placeholder 16"/>
          <p:cNvSpPr>
            <a:spLocks noGrp="1"/>
          </p:cNvSpPr>
          <p:nvPr>
            <p:ph type="body" sz="quarter" idx="10"/>
          </p:nvPr>
        </p:nvSpPr>
        <p:spPr bwMode="auto">
          <a:xfrm>
            <a:off x="169038" y="344480"/>
            <a:ext cx="11573197" cy="724246"/>
          </a:xfrm>
        </p:spPr>
        <p:txBody>
          <a:bodyPr/>
          <a:lstStyle/>
          <a:p>
            <a:pPr algn="l">
              <a:defRPr/>
            </a:pPr>
            <a:r>
              <a:rPr lang="en-US">
                <a:solidFill>
                  <a:schemeClr val="accent1"/>
                </a:solidFill>
              </a:rPr>
              <a:t>Stakeholders</a:t>
            </a:r>
            <a:endParaRPr/>
          </a:p>
        </p:txBody>
      </p:sp>
      <p:sp>
        <p:nvSpPr>
          <p:cNvPr id="1253282861" name="Triangle 17"/>
          <p:cNvSpPr/>
          <p:nvPr/>
        </p:nvSpPr>
        <p:spPr bwMode="auto">
          <a:xfrm>
            <a:off x="2475570" y="1989397"/>
            <a:ext cx="6638694" cy="4054561"/>
          </a:xfrm>
          <a:prstGeom prst="triangle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5799012" name="Text Placeholder 1"/>
          <p:cNvSpPr txBox="1"/>
          <p:nvPr/>
        </p:nvSpPr>
        <p:spPr bwMode="auto">
          <a:xfrm>
            <a:off x="8861646" y="5681835"/>
            <a:ext cx="2880587" cy="724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2">
              <a:lnSpc>
                <a:spcPct val="90000"/>
              </a:lnSpc>
              <a:spcBef>
                <a:spcPts val="999"/>
              </a:spcBef>
              <a:buFont typeface="Arial"/>
              <a:buNone/>
              <a:defRPr sz="5400" b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  <a:lvl2pPr marL="685818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7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9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4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>
                <a:solidFill>
                  <a:schemeClr val="bg1"/>
                </a:solidFill>
              </a:rPr>
              <a:t>Publisher</a:t>
            </a:r>
            <a:endParaRPr/>
          </a:p>
        </p:txBody>
      </p:sp>
      <p:sp>
        <p:nvSpPr>
          <p:cNvPr id="725652730" name="Text Placeholder 1"/>
          <p:cNvSpPr txBox="1"/>
          <p:nvPr/>
        </p:nvSpPr>
        <p:spPr bwMode="auto">
          <a:xfrm>
            <a:off x="4086833" y="1265153"/>
            <a:ext cx="3161459" cy="7242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2">
              <a:lnSpc>
                <a:spcPct val="90000"/>
              </a:lnSpc>
              <a:spcBef>
                <a:spcPts val="999"/>
              </a:spcBef>
              <a:buFont typeface="Arial"/>
              <a:buNone/>
              <a:defRPr sz="5400" b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  <a:lvl2pPr marL="685818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7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9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4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>
                <a:solidFill>
                  <a:schemeClr val="bg1"/>
                </a:solidFill>
              </a:rPr>
              <a:t>End-User</a:t>
            </a:r>
            <a:endParaRPr/>
          </a:p>
        </p:txBody>
      </p:sp>
      <p:sp>
        <p:nvSpPr>
          <p:cNvPr id="1928105016" name="Text Placeholder 1"/>
          <p:cNvSpPr txBox="1"/>
          <p:nvPr/>
        </p:nvSpPr>
        <p:spPr bwMode="auto">
          <a:xfrm>
            <a:off x="-408733" y="5721936"/>
            <a:ext cx="3363807" cy="724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2">
              <a:lnSpc>
                <a:spcPct val="90000"/>
              </a:lnSpc>
              <a:spcBef>
                <a:spcPts val="999"/>
              </a:spcBef>
              <a:buFont typeface="Arial"/>
              <a:buNone/>
              <a:defRPr sz="5400" b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  <a:lvl2pPr marL="685818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7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9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4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4" algn="l" defTabSz="914422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>
                <a:solidFill>
                  <a:schemeClr val="bg1"/>
                </a:solidFill>
              </a:rPr>
              <a:t>Advertiser</a:t>
            </a:r>
            <a:endParaRPr/>
          </a:p>
        </p:txBody>
      </p:sp>
      <p:cxnSp>
        <p:nvCxnSpPr>
          <p:cNvPr id="926050775" name="Straight Arrow Connector 22"/>
          <p:cNvCxnSpPr>
            <a:cxnSpLocks/>
          </p:cNvCxnSpPr>
          <p:nvPr/>
        </p:nvCxnSpPr>
        <p:spPr bwMode="auto">
          <a:xfrm>
            <a:off x="4337823" y="701631"/>
            <a:ext cx="199606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cxnSp>
        <p:nvCxnSpPr>
          <p:cNvPr id="1985283416" name="Straight Arrow Connector 23"/>
          <p:cNvCxnSpPr>
            <a:cxnSpLocks/>
          </p:cNvCxnSpPr>
          <p:nvPr/>
        </p:nvCxnSpPr>
        <p:spPr bwMode="auto">
          <a:xfrm>
            <a:off x="0" y="1238236"/>
            <a:ext cx="12192000" cy="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sp>
        <p:nvSpPr>
          <p:cNvPr id="2015470233" name="Chevron 28"/>
          <p:cNvSpPr/>
          <p:nvPr/>
        </p:nvSpPr>
        <p:spPr bwMode="auto">
          <a:xfrm>
            <a:off x="5413915" y="5806693"/>
            <a:ext cx="340112" cy="474531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03592350" name="Chevron 29"/>
          <p:cNvSpPr/>
          <p:nvPr/>
        </p:nvSpPr>
        <p:spPr bwMode="auto">
          <a:xfrm rot="13579649">
            <a:off x="7188485" y="3625521"/>
            <a:ext cx="364265" cy="508991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20615544" name="Chevron 30"/>
          <p:cNvSpPr/>
          <p:nvPr/>
        </p:nvSpPr>
        <p:spPr bwMode="auto">
          <a:xfrm rot="8249250">
            <a:off x="4129638" y="3574944"/>
            <a:ext cx="357968" cy="52656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414480067" name="Picture 35" descr="A logo on a black background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32800" y="3154899"/>
            <a:ext cx="2728055" cy="2728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/>
              <a:t>Stakeholder-Benefits : End-Users</a:t>
            </a:r>
            <a:endParaRPr/>
          </a:p>
        </p:txBody>
      </p:sp>
      <p:cxnSp>
        <p:nvCxnSpPr>
          <p:cNvPr id="3" name="Elbow Connector 11"/>
          <p:cNvCxnSpPr>
            <a:cxnSpLocks/>
          </p:cNvCxnSpPr>
          <p:nvPr/>
        </p:nvCxnSpPr>
        <p:spPr bwMode="auto"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/>
          <p:cNvCxnSpPr>
            <a:cxnSpLocks/>
          </p:cNvCxnSpPr>
          <p:nvPr/>
        </p:nvCxnSpPr>
        <p:spPr bwMode="auto">
          <a:xfrm rot="10800000" flipV="1">
            <a:off x="7320139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/>
          <p:cNvCxnSpPr>
            <a:cxnSpLocks/>
          </p:cNvCxnSpPr>
          <p:nvPr/>
        </p:nvCxnSpPr>
        <p:spPr bwMode="auto"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/>
          <p:cNvSpPr>
            <a:spLocks noChangeAspect="1"/>
          </p:cNvSpPr>
          <p:nvPr/>
        </p:nvSpPr>
        <p:spPr bwMode="auto">
          <a:xfrm>
            <a:off x="1507916" y="1260946"/>
            <a:ext cx="2118683" cy="1141512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 fill="norm" stroke="1" extrusionOk="0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14" name="Freeform 46"/>
          <p:cNvSpPr>
            <a:spLocks noChangeAspect="1"/>
          </p:cNvSpPr>
          <p:nvPr/>
        </p:nvSpPr>
        <p:spPr bwMode="auto">
          <a:xfrm>
            <a:off x="8604742" y="1136706"/>
            <a:ext cx="2208905" cy="1190122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 fill="norm" stroke="1" extrusionOk="0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2169422" y="1817551"/>
            <a:ext cx="13851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600" b="1">
                <a:solidFill>
                  <a:schemeClr val="bg1"/>
                </a:solidFill>
                <a:cs typeface="Arial"/>
              </a:rPr>
              <a:t>USP</a:t>
            </a:r>
            <a:endParaRPr lang="ko-KR" sz="16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79859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Content  Here</a:t>
            </a:r>
            <a:endParaRPr lang="ko-KR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21955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Content  Here</a:t>
            </a:r>
            <a:endParaRPr lang="ko-KR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9029578" y="1612259"/>
            <a:ext cx="19385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chemeClr val="bg1"/>
                </a:solidFill>
              </a:rPr>
              <a:t>Interactive Personalization</a:t>
            </a:r>
            <a:endParaRPr lang="ko-KR" sz="1400" b="1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 bwMode="auto">
          <a:xfrm>
            <a:off x="6722778" y="2938126"/>
            <a:ext cx="50221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600" b="1"/>
              <a:t>User-Specific Content:</a:t>
            </a:r>
            <a:r>
              <a:rPr lang="en-US" sz="1600"/>
              <a:t> Ads feature </a:t>
            </a:r>
            <a:r>
              <a:rPr lang="en-US" sz="1600"/>
              <a:t>GenAI</a:t>
            </a:r>
            <a:r>
              <a:rPr lang="en-US" sz="1600"/>
              <a:t>-generated images and content tailored to individual interests.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600" b="1"/>
              <a:t>Embedded LLM Texts:</a:t>
            </a:r>
            <a:r>
              <a:rPr lang="en-US" sz="1600"/>
              <a:t> Articles and content seamlessly integrate ads, enhancing rather than disrupting the user experience.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600" b="1"/>
              <a:t>Dynamic and Inclusive Ads:</a:t>
            </a:r>
            <a:r>
              <a:rPr lang="en-US" sz="1600"/>
              <a:t> Ads match the website or app's UI, making them feel like a natural part of the platform.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600" b="1"/>
              <a:t>Region-Specific Content:</a:t>
            </a:r>
            <a:r>
              <a:rPr lang="en-US" sz="1600"/>
              <a:t> Ads are generated on the fly, incorporating local information and translating content into regional languages—a significant advantage in diverse markets like India.</a:t>
            </a:r>
            <a:endParaRPr/>
          </a:p>
        </p:txBody>
      </p:sp>
      <p:sp>
        <p:nvSpPr>
          <p:cNvPr id="35" name="TextBox 34"/>
          <p:cNvSpPr txBox="1"/>
          <p:nvPr/>
        </p:nvSpPr>
        <p:spPr bwMode="auto">
          <a:xfrm>
            <a:off x="616591" y="3042509"/>
            <a:ext cx="43322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600" b="1"/>
              <a:t>Enhanced Control:</a:t>
            </a:r>
            <a:r>
              <a:rPr lang="en-US" sz="1600"/>
              <a:t> Users can customize their ad experience, selecting preferences and setting boundaries for data collection.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600" b="1"/>
              <a:t>Beneficial Recommendations:</a:t>
            </a:r>
            <a:r>
              <a:rPr lang="en-US" sz="1600"/>
              <a:t> Ads become more relevant and less intrusive, providing genuine value rather than unnecessary distractions.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600" b="1"/>
              <a:t>Data Transparency:</a:t>
            </a:r>
            <a:r>
              <a:rPr lang="en-US" sz="1600"/>
              <a:t> A modern UI/UX design allows users to easily understand and manage their data.</a:t>
            </a:r>
            <a:endParaRPr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 bwMode="auto">
          <a:xfrm>
            <a:off x="2525516" y="2502115"/>
            <a:ext cx="8758" cy="43601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 bwMode="auto">
          <a:xfrm>
            <a:off x="9661647" y="2376713"/>
            <a:ext cx="8758" cy="43601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 bwMode="auto">
          <a:xfrm>
            <a:off x="5812281" y="1260946"/>
            <a:ext cx="101631" cy="523485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sp>
        <p:nvSpPr>
          <p:cNvPr id="1098323562" name="Freeform 7"/>
          <p:cNvSpPr/>
          <p:nvPr/>
        </p:nvSpPr>
        <p:spPr bwMode="auto">
          <a:xfrm rot="0" flipH="0" flipV="0">
            <a:off x="-163003" y="-166480"/>
            <a:ext cx="1770156" cy="1814788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/>
              <a:t>Stakeholder-Benefits : Advertisers</a:t>
            </a:r>
            <a:endParaRPr/>
          </a:p>
        </p:txBody>
      </p:sp>
      <p:sp>
        <p:nvSpPr>
          <p:cNvPr id="3" name="Block Arc 2"/>
          <p:cNvSpPr/>
          <p:nvPr/>
        </p:nvSpPr>
        <p:spPr bwMode="auto">
          <a:xfrm>
            <a:off x="3884865" y="2145510"/>
            <a:ext cx="4451847" cy="4451846"/>
          </a:xfrm>
          <a:prstGeom prst="blockArc">
            <a:avLst>
              <a:gd name="adj1" fmla="val 10800000"/>
              <a:gd name="adj2" fmla="val 21568928"/>
              <a:gd name="adj3" fmla="val 109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4" name="Block Arc 3"/>
          <p:cNvSpPr/>
          <p:nvPr/>
        </p:nvSpPr>
        <p:spPr bwMode="auto">
          <a:xfrm>
            <a:off x="5055249" y="3315894"/>
            <a:ext cx="2111078" cy="2111078"/>
          </a:xfrm>
          <a:prstGeom prst="blockArc">
            <a:avLst>
              <a:gd name="adj1" fmla="val 10800000"/>
              <a:gd name="adj2" fmla="val 21560194"/>
              <a:gd name="adj3" fmla="val 24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5" name="Block Arc 4"/>
          <p:cNvSpPr/>
          <p:nvPr/>
        </p:nvSpPr>
        <p:spPr bwMode="auto">
          <a:xfrm>
            <a:off x="4481166" y="2741811"/>
            <a:ext cx="3259245" cy="3259244"/>
          </a:xfrm>
          <a:prstGeom prst="blockArc">
            <a:avLst>
              <a:gd name="adj1" fmla="val 10800000"/>
              <a:gd name="adj2" fmla="val 21581999"/>
              <a:gd name="adj3" fmla="val 16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6" name="Freeform 18"/>
          <p:cNvSpPr/>
          <p:nvPr/>
        </p:nvSpPr>
        <p:spPr bwMode="auto">
          <a:xfrm>
            <a:off x="6491831" y="4357088"/>
            <a:ext cx="2375550" cy="1765444"/>
          </a:xfrm>
          <a:custGeom>
            <a:avLst/>
            <a:gdLst/>
            <a:ahLst/>
            <a:cxnLst/>
            <a:rect l="l" t="t" r="r" b="b"/>
            <a:pathLst>
              <a:path w="2429161" h="1805286" fill="norm" stroke="1" extrusionOk="0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ko-KR" sz="2700"/>
          </a:p>
        </p:txBody>
      </p:sp>
      <p:sp>
        <p:nvSpPr>
          <p:cNvPr id="7" name="Freeform 18"/>
          <p:cNvSpPr/>
          <p:nvPr/>
        </p:nvSpPr>
        <p:spPr bwMode="auto">
          <a:xfrm flipH="1">
            <a:off x="3324625" y="4357088"/>
            <a:ext cx="2375550" cy="1765444"/>
          </a:xfrm>
          <a:custGeom>
            <a:avLst/>
            <a:gdLst/>
            <a:ahLst/>
            <a:cxnLst/>
            <a:rect l="l" t="t" r="r" b="b"/>
            <a:pathLst>
              <a:path w="2429161" h="1805286" fill="norm" stroke="1" extrusionOk="0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ko-KR" sz="2700"/>
          </a:p>
        </p:txBody>
      </p:sp>
      <p:sp>
        <p:nvSpPr>
          <p:cNvPr id="8" name="Oval 7"/>
          <p:cNvSpPr/>
          <p:nvPr/>
        </p:nvSpPr>
        <p:spPr bwMode="auto">
          <a:xfrm>
            <a:off x="7023976" y="2978360"/>
            <a:ext cx="439759" cy="439759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9" name="Oval 8"/>
          <p:cNvSpPr/>
          <p:nvPr/>
        </p:nvSpPr>
        <p:spPr bwMode="auto">
          <a:xfrm>
            <a:off x="4876663" y="297085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10" name="Oval 9"/>
          <p:cNvSpPr/>
          <p:nvPr/>
        </p:nvSpPr>
        <p:spPr bwMode="auto">
          <a:xfrm>
            <a:off x="6840340" y="2157722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14" name="Oval 13"/>
          <p:cNvSpPr/>
          <p:nvPr/>
        </p:nvSpPr>
        <p:spPr bwMode="auto">
          <a:xfrm>
            <a:off x="5101182" y="214551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15" name="Oval 14"/>
          <p:cNvSpPr/>
          <p:nvPr/>
        </p:nvSpPr>
        <p:spPr bwMode="auto">
          <a:xfrm>
            <a:off x="5890907" y="253005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16" name="Oval 15"/>
          <p:cNvSpPr/>
          <p:nvPr/>
        </p:nvSpPr>
        <p:spPr bwMode="auto">
          <a:xfrm>
            <a:off x="7433165" y="373497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17" name="Oval 16"/>
          <p:cNvSpPr/>
          <p:nvPr/>
        </p:nvSpPr>
        <p:spPr bwMode="auto">
          <a:xfrm>
            <a:off x="4344586" y="3725474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22" name="Oval 21"/>
          <p:cNvSpPr/>
          <p:nvPr/>
        </p:nvSpPr>
        <p:spPr bwMode="auto">
          <a:xfrm>
            <a:off x="7802961" y="3087637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23" name="Oval 22"/>
          <p:cNvSpPr/>
          <p:nvPr/>
        </p:nvSpPr>
        <p:spPr bwMode="auto">
          <a:xfrm>
            <a:off x="3919187" y="312010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26" name="Oval 25"/>
          <p:cNvSpPr/>
          <p:nvPr/>
        </p:nvSpPr>
        <p:spPr bwMode="auto">
          <a:xfrm>
            <a:off x="5890908" y="318986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27" name="Oval 26"/>
          <p:cNvSpPr/>
          <p:nvPr/>
        </p:nvSpPr>
        <p:spPr bwMode="auto">
          <a:xfrm>
            <a:off x="5067467" y="3590362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28" name="Oval 27"/>
          <p:cNvSpPr/>
          <p:nvPr/>
        </p:nvSpPr>
        <p:spPr bwMode="auto">
          <a:xfrm>
            <a:off x="6741981" y="3573865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2700"/>
          </a:p>
        </p:txBody>
      </p:sp>
      <p:sp>
        <p:nvSpPr>
          <p:cNvPr id="33" name="TextBox 32"/>
          <p:cNvSpPr txBox="1"/>
          <p:nvPr/>
        </p:nvSpPr>
        <p:spPr bwMode="auto">
          <a:xfrm>
            <a:off x="8320633" y="2347755"/>
            <a:ext cx="3797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/>
              <a:t>Dynamic ads adapt to various platforms and user preferences, broadening the audience.</a:t>
            </a:r>
            <a:endParaRPr lang="ko-KR" sz="16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8809149" y="1453688"/>
            <a:ext cx="2377440" cy="476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</a:rPr>
              <a:t>Expanded Reach</a:t>
            </a:r>
            <a:endParaRPr lang="ko-KR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8834052" y="4896798"/>
            <a:ext cx="3357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/>
              <a:t>Ads are displayed to a mature and interested audience who have willingly opted for visibility, increasing the chances of engagement and meaningful interactions.</a:t>
            </a:r>
            <a:endParaRPr lang="ko-KR" sz="16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8961785" y="3658693"/>
            <a:ext cx="2934941" cy="7357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Audience Willingness for Ad Visibility:</a:t>
            </a:r>
            <a:endParaRPr lang="ko-KR" sz="1400">
              <a:solidFill>
                <a:schemeClr val="bg1"/>
              </a:solidFill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183449" y="4779580"/>
            <a:ext cx="3005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600"/>
              <a:t>Ads embedded within content or UI elements provide more opportunities for engagement without overwhelming the user.</a:t>
            </a:r>
            <a:endParaRPr lang="ko-KR" sz="16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323529" y="3858685"/>
            <a:ext cx="2884808" cy="47607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</a:rPr>
              <a:t>Increased Real Estate</a:t>
            </a:r>
            <a:endParaRPr lang="ko-KR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830897" y="2414185"/>
            <a:ext cx="3326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/>
              <a:t> Personalized and consent-based advertising leads to more effective campaigns.</a:t>
            </a:r>
            <a:endParaRPr lang="ko-KR" sz="16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846113" y="1532986"/>
            <a:ext cx="3588873" cy="47450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</a:rPr>
              <a:t>Higher CTRs</a:t>
            </a:r>
            <a:endParaRPr lang="ko-KR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45" name="Freeform: Shape 44"/>
          <p:cNvSpPr/>
          <p:nvPr/>
        </p:nvSpPr>
        <p:spPr bwMode="auto">
          <a:xfrm>
            <a:off x="4001454" y="3204366"/>
            <a:ext cx="254999" cy="254999"/>
          </a:xfrm>
          <a:custGeom>
            <a:avLst/>
            <a:gdLst>
              <a:gd name="connsiteX0" fmla="*/ 0 w 923925"/>
              <a:gd name="connsiteY0" fmla="*/ 463868 h 923925"/>
              <a:gd name="connsiteX1" fmla="*/ 0 w 923925"/>
              <a:gd name="connsiteY1" fmla="*/ 151448 h 923925"/>
              <a:gd name="connsiteX2" fmla="*/ 136208 w 923925"/>
              <a:gd name="connsiteY2" fmla="*/ 1905 h 923925"/>
              <a:gd name="connsiteX3" fmla="*/ 174308 w 923925"/>
              <a:gd name="connsiteY3" fmla="*/ 0 h 923925"/>
              <a:gd name="connsiteX4" fmla="*/ 754380 w 923925"/>
              <a:gd name="connsiteY4" fmla="*/ 0 h 923925"/>
              <a:gd name="connsiteX5" fmla="*/ 816293 w 923925"/>
              <a:gd name="connsiteY5" fmla="*/ 5715 h 923925"/>
              <a:gd name="connsiteX6" fmla="*/ 925830 w 923925"/>
              <a:gd name="connsiteY6" fmla="*/ 148590 h 923925"/>
              <a:gd name="connsiteX7" fmla="*/ 925830 w 923925"/>
              <a:gd name="connsiteY7" fmla="*/ 780098 h 923925"/>
              <a:gd name="connsiteX8" fmla="*/ 771525 w 923925"/>
              <a:gd name="connsiteY8" fmla="*/ 927735 h 923925"/>
              <a:gd name="connsiteX9" fmla="*/ 151448 w 923925"/>
              <a:gd name="connsiteY9" fmla="*/ 927735 h 923925"/>
              <a:gd name="connsiteX10" fmla="*/ 3810 w 923925"/>
              <a:gd name="connsiteY10" fmla="*/ 819150 h 923925"/>
              <a:gd name="connsiteX11" fmla="*/ 0 w 923925"/>
              <a:gd name="connsiteY11" fmla="*/ 776288 h 923925"/>
              <a:gd name="connsiteX12" fmla="*/ 0 w 923925"/>
              <a:gd name="connsiteY12" fmla="*/ 463868 h 923925"/>
              <a:gd name="connsiteX13" fmla="*/ 336233 w 923925"/>
              <a:gd name="connsiteY13" fmla="*/ 210502 h 923925"/>
              <a:gd name="connsiteX14" fmla="*/ 336233 w 923925"/>
              <a:gd name="connsiteY14" fmla="*/ 210502 h 923925"/>
              <a:gd name="connsiteX15" fmla="*/ 229553 w 923925"/>
              <a:gd name="connsiteY15" fmla="*/ 210502 h 923925"/>
              <a:gd name="connsiteX16" fmla="*/ 208598 w 923925"/>
              <a:gd name="connsiteY16" fmla="*/ 224790 h 923925"/>
              <a:gd name="connsiteX17" fmla="*/ 226695 w 923925"/>
              <a:gd name="connsiteY17" fmla="*/ 247650 h 923925"/>
              <a:gd name="connsiteX18" fmla="*/ 255270 w 923925"/>
              <a:gd name="connsiteY18" fmla="*/ 253365 h 923925"/>
              <a:gd name="connsiteX19" fmla="*/ 303848 w 923925"/>
              <a:gd name="connsiteY19" fmla="*/ 286703 h 923925"/>
              <a:gd name="connsiteX20" fmla="*/ 391478 w 923925"/>
              <a:gd name="connsiteY20" fmla="*/ 447675 h 923925"/>
              <a:gd name="connsiteX21" fmla="*/ 438150 w 923925"/>
              <a:gd name="connsiteY21" fmla="*/ 642938 h 923925"/>
              <a:gd name="connsiteX22" fmla="*/ 372428 w 923925"/>
              <a:gd name="connsiteY22" fmla="*/ 720090 h 923925"/>
              <a:gd name="connsiteX23" fmla="*/ 357188 w 923925"/>
              <a:gd name="connsiteY23" fmla="*/ 740093 h 923925"/>
              <a:gd name="connsiteX24" fmla="*/ 375285 w 923925"/>
              <a:gd name="connsiteY24" fmla="*/ 752475 h 923925"/>
              <a:gd name="connsiteX25" fmla="*/ 421958 w 923925"/>
              <a:gd name="connsiteY25" fmla="*/ 750570 h 923925"/>
              <a:gd name="connsiteX26" fmla="*/ 584835 w 923925"/>
              <a:gd name="connsiteY26" fmla="*/ 749618 h 923925"/>
              <a:gd name="connsiteX27" fmla="*/ 604838 w 923925"/>
              <a:gd name="connsiteY27" fmla="*/ 732473 h 923925"/>
              <a:gd name="connsiteX28" fmla="*/ 584835 w 923925"/>
              <a:gd name="connsiteY28" fmla="*/ 715328 h 923925"/>
              <a:gd name="connsiteX29" fmla="*/ 551498 w 923925"/>
              <a:gd name="connsiteY29" fmla="*/ 715328 h 923925"/>
              <a:gd name="connsiteX30" fmla="*/ 520065 w 923925"/>
              <a:gd name="connsiteY30" fmla="*/ 685800 h 923925"/>
              <a:gd name="connsiteX31" fmla="*/ 519113 w 923925"/>
              <a:gd name="connsiteY31" fmla="*/ 569595 h 923925"/>
              <a:gd name="connsiteX32" fmla="*/ 534353 w 923925"/>
              <a:gd name="connsiteY32" fmla="*/ 517207 h 923925"/>
              <a:gd name="connsiteX33" fmla="*/ 660083 w 923925"/>
              <a:gd name="connsiteY33" fmla="*/ 352425 h 923925"/>
              <a:gd name="connsiteX34" fmla="*/ 687705 w 923925"/>
              <a:gd name="connsiteY34" fmla="*/ 335280 h 923925"/>
              <a:gd name="connsiteX35" fmla="*/ 727710 w 923925"/>
              <a:gd name="connsiteY35" fmla="*/ 321945 h 923925"/>
              <a:gd name="connsiteX36" fmla="*/ 745808 w 923925"/>
              <a:gd name="connsiteY36" fmla="*/ 294323 h 923925"/>
              <a:gd name="connsiteX37" fmla="*/ 722948 w 923925"/>
              <a:gd name="connsiteY37" fmla="*/ 288607 h 923925"/>
              <a:gd name="connsiteX38" fmla="*/ 553403 w 923925"/>
              <a:gd name="connsiteY38" fmla="*/ 287655 h 923925"/>
              <a:gd name="connsiteX39" fmla="*/ 534353 w 923925"/>
              <a:gd name="connsiteY39" fmla="*/ 297180 h 923925"/>
              <a:gd name="connsiteX40" fmla="*/ 548640 w 923925"/>
              <a:gd name="connsiteY40" fmla="*/ 321945 h 923925"/>
              <a:gd name="connsiteX41" fmla="*/ 582930 w 923925"/>
              <a:gd name="connsiteY41" fmla="*/ 330518 h 923925"/>
              <a:gd name="connsiteX42" fmla="*/ 598170 w 923925"/>
              <a:gd name="connsiteY42" fmla="*/ 362903 h 923925"/>
              <a:gd name="connsiteX43" fmla="*/ 510540 w 923925"/>
              <a:gd name="connsiteY43" fmla="*/ 485775 h 923925"/>
              <a:gd name="connsiteX44" fmla="*/ 489585 w 923925"/>
              <a:gd name="connsiteY44" fmla="*/ 481965 h 923925"/>
              <a:gd name="connsiteX45" fmla="*/ 386715 w 923925"/>
              <a:gd name="connsiteY45" fmla="*/ 266700 h 923925"/>
              <a:gd name="connsiteX46" fmla="*/ 397193 w 923925"/>
              <a:gd name="connsiteY46" fmla="*/ 246698 h 923925"/>
              <a:gd name="connsiteX47" fmla="*/ 443865 w 923925"/>
              <a:gd name="connsiteY47" fmla="*/ 240030 h 923925"/>
              <a:gd name="connsiteX48" fmla="*/ 462915 w 923925"/>
              <a:gd name="connsiteY48" fmla="*/ 220027 h 923925"/>
              <a:gd name="connsiteX49" fmla="*/ 442913 w 923925"/>
              <a:gd name="connsiteY49" fmla="*/ 211455 h 923925"/>
              <a:gd name="connsiteX50" fmla="*/ 336233 w 923925"/>
              <a:gd name="connsiteY50" fmla="*/ 21050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23925" h="923925" fill="norm" stroke="1" extrusionOk="0">
                <a:moveTo>
                  <a:pt x="0" y="463868"/>
                </a:moveTo>
                <a:cubicBezTo>
                  <a:pt x="0" y="360045"/>
                  <a:pt x="0" y="255270"/>
                  <a:pt x="0" y="151448"/>
                </a:cubicBezTo>
                <a:cubicBezTo>
                  <a:pt x="0" y="65723"/>
                  <a:pt x="50483" y="10477"/>
                  <a:pt x="136208" y="1905"/>
                </a:cubicBezTo>
                <a:cubicBezTo>
                  <a:pt x="148590" y="952"/>
                  <a:pt x="160973" y="0"/>
                  <a:pt x="174308" y="0"/>
                </a:cubicBezTo>
                <a:cubicBezTo>
                  <a:pt x="367665" y="0"/>
                  <a:pt x="561023" y="0"/>
                  <a:pt x="754380" y="0"/>
                </a:cubicBezTo>
                <a:cubicBezTo>
                  <a:pt x="775335" y="0"/>
                  <a:pt x="796290" y="952"/>
                  <a:pt x="816293" y="5715"/>
                </a:cubicBezTo>
                <a:cubicBezTo>
                  <a:pt x="881063" y="20955"/>
                  <a:pt x="925830" y="76200"/>
                  <a:pt x="925830" y="148590"/>
                </a:cubicBezTo>
                <a:cubicBezTo>
                  <a:pt x="926783" y="359093"/>
                  <a:pt x="927735" y="569595"/>
                  <a:pt x="925830" y="780098"/>
                </a:cubicBezTo>
                <a:cubicBezTo>
                  <a:pt x="924878" y="868680"/>
                  <a:pt x="864870" y="926782"/>
                  <a:pt x="771525" y="927735"/>
                </a:cubicBezTo>
                <a:cubicBezTo>
                  <a:pt x="564833" y="929640"/>
                  <a:pt x="358140" y="929640"/>
                  <a:pt x="151448" y="927735"/>
                </a:cubicBezTo>
                <a:cubicBezTo>
                  <a:pt x="73343" y="926782"/>
                  <a:pt x="21908" y="885825"/>
                  <a:pt x="3810" y="819150"/>
                </a:cubicBezTo>
                <a:cubicBezTo>
                  <a:pt x="0" y="803910"/>
                  <a:pt x="0" y="789623"/>
                  <a:pt x="0" y="776288"/>
                </a:cubicBezTo>
                <a:cubicBezTo>
                  <a:pt x="0" y="671513"/>
                  <a:pt x="0" y="567690"/>
                  <a:pt x="0" y="463868"/>
                </a:cubicBezTo>
                <a:close/>
                <a:moveTo>
                  <a:pt x="336233" y="210502"/>
                </a:moveTo>
                <a:cubicBezTo>
                  <a:pt x="336233" y="209550"/>
                  <a:pt x="336233" y="209550"/>
                  <a:pt x="336233" y="210502"/>
                </a:cubicBezTo>
                <a:cubicBezTo>
                  <a:pt x="300990" y="209550"/>
                  <a:pt x="264795" y="209550"/>
                  <a:pt x="229553" y="210502"/>
                </a:cubicBezTo>
                <a:cubicBezTo>
                  <a:pt x="220028" y="210502"/>
                  <a:pt x="209550" y="210502"/>
                  <a:pt x="208598" y="224790"/>
                </a:cubicBezTo>
                <a:cubicBezTo>
                  <a:pt x="207645" y="239077"/>
                  <a:pt x="213360" y="245745"/>
                  <a:pt x="226695" y="247650"/>
                </a:cubicBezTo>
                <a:cubicBezTo>
                  <a:pt x="236220" y="249555"/>
                  <a:pt x="245745" y="252413"/>
                  <a:pt x="255270" y="253365"/>
                </a:cubicBezTo>
                <a:cubicBezTo>
                  <a:pt x="278130" y="255270"/>
                  <a:pt x="292418" y="267653"/>
                  <a:pt x="303848" y="286703"/>
                </a:cubicBezTo>
                <a:cubicBezTo>
                  <a:pt x="334328" y="339090"/>
                  <a:pt x="360998" y="394335"/>
                  <a:pt x="391478" y="447675"/>
                </a:cubicBezTo>
                <a:cubicBezTo>
                  <a:pt x="426720" y="508635"/>
                  <a:pt x="443865" y="572453"/>
                  <a:pt x="438150" y="642938"/>
                </a:cubicBezTo>
                <a:cubicBezTo>
                  <a:pt x="433388" y="700088"/>
                  <a:pt x="449580" y="716280"/>
                  <a:pt x="372428" y="720090"/>
                </a:cubicBezTo>
                <a:cubicBezTo>
                  <a:pt x="359093" y="721043"/>
                  <a:pt x="357188" y="728663"/>
                  <a:pt x="357188" y="740093"/>
                </a:cubicBezTo>
                <a:cubicBezTo>
                  <a:pt x="357188" y="753428"/>
                  <a:pt x="365760" y="753428"/>
                  <a:pt x="375285" y="752475"/>
                </a:cubicBezTo>
                <a:cubicBezTo>
                  <a:pt x="390525" y="751523"/>
                  <a:pt x="406718" y="750570"/>
                  <a:pt x="421958" y="750570"/>
                </a:cubicBezTo>
                <a:cubicBezTo>
                  <a:pt x="476250" y="750570"/>
                  <a:pt x="530543" y="749618"/>
                  <a:pt x="584835" y="749618"/>
                </a:cubicBezTo>
                <a:cubicBezTo>
                  <a:pt x="597218" y="749618"/>
                  <a:pt x="604838" y="746760"/>
                  <a:pt x="604838" y="732473"/>
                </a:cubicBezTo>
                <a:cubicBezTo>
                  <a:pt x="604838" y="717232"/>
                  <a:pt x="597218" y="715328"/>
                  <a:pt x="584835" y="715328"/>
                </a:cubicBezTo>
                <a:cubicBezTo>
                  <a:pt x="573405" y="715328"/>
                  <a:pt x="561975" y="714375"/>
                  <a:pt x="551498" y="715328"/>
                </a:cubicBezTo>
                <a:cubicBezTo>
                  <a:pt x="528638" y="718185"/>
                  <a:pt x="521018" y="706755"/>
                  <a:pt x="520065" y="685800"/>
                </a:cubicBezTo>
                <a:cubicBezTo>
                  <a:pt x="518160" y="646748"/>
                  <a:pt x="519113" y="608648"/>
                  <a:pt x="519113" y="569595"/>
                </a:cubicBezTo>
                <a:cubicBezTo>
                  <a:pt x="519113" y="550545"/>
                  <a:pt x="524828" y="533400"/>
                  <a:pt x="534353" y="517207"/>
                </a:cubicBezTo>
                <a:cubicBezTo>
                  <a:pt x="571500" y="458153"/>
                  <a:pt x="615315" y="405765"/>
                  <a:pt x="660083" y="352425"/>
                </a:cubicBezTo>
                <a:cubicBezTo>
                  <a:pt x="667703" y="343853"/>
                  <a:pt x="677228" y="338138"/>
                  <a:pt x="687705" y="335280"/>
                </a:cubicBezTo>
                <a:cubicBezTo>
                  <a:pt x="701040" y="330518"/>
                  <a:pt x="714375" y="326707"/>
                  <a:pt x="727710" y="321945"/>
                </a:cubicBezTo>
                <a:cubicBezTo>
                  <a:pt x="741045" y="317182"/>
                  <a:pt x="746760" y="304800"/>
                  <a:pt x="745808" y="294323"/>
                </a:cubicBezTo>
                <a:cubicBezTo>
                  <a:pt x="744855" y="282893"/>
                  <a:pt x="731520" y="288607"/>
                  <a:pt x="722948" y="288607"/>
                </a:cubicBezTo>
                <a:cubicBezTo>
                  <a:pt x="666750" y="287655"/>
                  <a:pt x="609600" y="287655"/>
                  <a:pt x="553403" y="287655"/>
                </a:cubicBezTo>
                <a:cubicBezTo>
                  <a:pt x="545783" y="287655"/>
                  <a:pt x="535305" y="285750"/>
                  <a:pt x="534353" y="297180"/>
                </a:cubicBezTo>
                <a:cubicBezTo>
                  <a:pt x="533400" y="307657"/>
                  <a:pt x="535305" y="318135"/>
                  <a:pt x="548640" y="321945"/>
                </a:cubicBezTo>
                <a:cubicBezTo>
                  <a:pt x="560070" y="324803"/>
                  <a:pt x="571500" y="327660"/>
                  <a:pt x="582930" y="330518"/>
                </a:cubicBezTo>
                <a:cubicBezTo>
                  <a:pt x="606743" y="337185"/>
                  <a:pt x="608648" y="340995"/>
                  <a:pt x="598170" y="362903"/>
                </a:cubicBezTo>
                <a:cubicBezTo>
                  <a:pt x="575310" y="408623"/>
                  <a:pt x="541020" y="446723"/>
                  <a:pt x="510540" y="485775"/>
                </a:cubicBezTo>
                <a:cubicBezTo>
                  <a:pt x="501015" y="497205"/>
                  <a:pt x="495300" y="494348"/>
                  <a:pt x="489585" y="481965"/>
                </a:cubicBezTo>
                <a:cubicBezTo>
                  <a:pt x="453390" y="410528"/>
                  <a:pt x="419100" y="339090"/>
                  <a:pt x="386715" y="266700"/>
                </a:cubicBezTo>
                <a:cubicBezTo>
                  <a:pt x="381000" y="254318"/>
                  <a:pt x="385763" y="248602"/>
                  <a:pt x="397193" y="246698"/>
                </a:cubicBezTo>
                <a:cubicBezTo>
                  <a:pt x="412433" y="244793"/>
                  <a:pt x="427673" y="241935"/>
                  <a:pt x="443865" y="240030"/>
                </a:cubicBezTo>
                <a:cubicBezTo>
                  <a:pt x="456248" y="238125"/>
                  <a:pt x="463868" y="232410"/>
                  <a:pt x="462915" y="220027"/>
                </a:cubicBezTo>
                <a:cubicBezTo>
                  <a:pt x="461963" y="207645"/>
                  <a:pt x="450533" y="211455"/>
                  <a:pt x="442913" y="211455"/>
                </a:cubicBezTo>
                <a:cubicBezTo>
                  <a:pt x="407670" y="209550"/>
                  <a:pt x="371475" y="210502"/>
                  <a:pt x="336233" y="21050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7" name="Freeform: Shape 46"/>
          <p:cNvSpPr/>
          <p:nvPr/>
        </p:nvSpPr>
        <p:spPr bwMode="auto">
          <a:xfrm>
            <a:off x="5991619" y="2612813"/>
            <a:ext cx="254999" cy="254999"/>
          </a:xfrm>
          <a:custGeom>
            <a:avLst/>
            <a:gdLst>
              <a:gd name="connsiteX0" fmla="*/ 0 w 923925"/>
              <a:gd name="connsiteY0" fmla="*/ 462915 h 923925"/>
              <a:gd name="connsiteX1" fmla="*/ 0 w 923925"/>
              <a:gd name="connsiteY1" fmla="*/ 148590 h 923925"/>
              <a:gd name="connsiteX2" fmla="*/ 148590 w 923925"/>
              <a:gd name="connsiteY2" fmla="*/ 0 h 923925"/>
              <a:gd name="connsiteX3" fmla="*/ 778193 w 923925"/>
              <a:gd name="connsiteY3" fmla="*/ 0 h 923925"/>
              <a:gd name="connsiteX4" fmla="*/ 925830 w 923925"/>
              <a:gd name="connsiteY4" fmla="*/ 145733 h 923925"/>
              <a:gd name="connsiteX5" fmla="*/ 925830 w 923925"/>
              <a:gd name="connsiteY5" fmla="*/ 779145 h 923925"/>
              <a:gd name="connsiteX6" fmla="*/ 780097 w 923925"/>
              <a:gd name="connsiteY6" fmla="*/ 924878 h 923925"/>
              <a:gd name="connsiteX7" fmla="*/ 146685 w 923925"/>
              <a:gd name="connsiteY7" fmla="*/ 924878 h 923925"/>
              <a:gd name="connsiteX8" fmla="*/ 953 w 923925"/>
              <a:gd name="connsiteY8" fmla="*/ 777240 h 923925"/>
              <a:gd name="connsiteX9" fmla="*/ 0 w 923925"/>
              <a:gd name="connsiteY9" fmla="*/ 462915 h 923925"/>
              <a:gd name="connsiteX10" fmla="*/ 493395 w 923925"/>
              <a:gd name="connsiteY10" fmla="*/ 678180 h 923925"/>
              <a:gd name="connsiteX11" fmla="*/ 493395 w 923925"/>
              <a:gd name="connsiteY11" fmla="*/ 799147 h 923925"/>
              <a:gd name="connsiteX12" fmla="*/ 521970 w 923925"/>
              <a:gd name="connsiteY12" fmla="*/ 826770 h 923925"/>
              <a:gd name="connsiteX13" fmla="*/ 578168 w 923925"/>
              <a:gd name="connsiteY13" fmla="*/ 826770 h 923925"/>
              <a:gd name="connsiteX14" fmla="*/ 608647 w 923925"/>
              <a:gd name="connsiteY14" fmla="*/ 797243 h 923925"/>
              <a:gd name="connsiteX15" fmla="*/ 608647 w 923925"/>
              <a:gd name="connsiteY15" fmla="*/ 561022 h 923925"/>
              <a:gd name="connsiteX16" fmla="*/ 639128 w 923925"/>
              <a:gd name="connsiteY16" fmla="*/ 531495 h 923925"/>
              <a:gd name="connsiteX17" fmla="*/ 685800 w 923925"/>
              <a:gd name="connsiteY17" fmla="*/ 531495 h 923925"/>
              <a:gd name="connsiteX18" fmla="*/ 710565 w 923925"/>
              <a:gd name="connsiteY18" fmla="*/ 510540 h 923925"/>
              <a:gd name="connsiteX19" fmla="*/ 720090 w 923925"/>
              <a:gd name="connsiteY19" fmla="*/ 440055 h 923925"/>
              <a:gd name="connsiteX20" fmla="*/ 703897 w 923925"/>
              <a:gd name="connsiteY20" fmla="*/ 421958 h 923925"/>
              <a:gd name="connsiteX21" fmla="*/ 634365 w 923925"/>
              <a:gd name="connsiteY21" fmla="*/ 421958 h 923925"/>
              <a:gd name="connsiteX22" fmla="*/ 607695 w 923925"/>
              <a:gd name="connsiteY22" fmla="*/ 394335 h 923925"/>
              <a:gd name="connsiteX23" fmla="*/ 607695 w 923925"/>
              <a:gd name="connsiteY23" fmla="*/ 340995 h 923925"/>
              <a:gd name="connsiteX24" fmla="*/ 658178 w 923925"/>
              <a:gd name="connsiteY24" fmla="*/ 286703 h 923925"/>
              <a:gd name="connsiteX25" fmla="*/ 702945 w 923925"/>
              <a:gd name="connsiteY25" fmla="*/ 286703 h 923925"/>
              <a:gd name="connsiteX26" fmla="*/ 724853 w 923925"/>
              <a:gd name="connsiteY26" fmla="*/ 266700 h 923925"/>
              <a:gd name="connsiteX27" fmla="*/ 724853 w 923925"/>
              <a:gd name="connsiteY27" fmla="*/ 208597 h 923925"/>
              <a:gd name="connsiteX28" fmla="*/ 703897 w 923925"/>
              <a:gd name="connsiteY28" fmla="*/ 186690 h 923925"/>
              <a:gd name="connsiteX29" fmla="*/ 617220 w 923925"/>
              <a:gd name="connsiteY29" fmla="*/ 186690 h 923925"/>
              <a:gd name="connsiteX30" fmla="*/ 499110 w 923925"/>
              <a:gd name="connsiteY30" fmla="*/ 290513 h 923925"/>
              <a:gd name="connsiteX31" fmla="*/ 495300 w 923925"/>
              <a:gd name="connsiteY31" fmla="*/ 399097 h 923925"/>
              <a:gd name="connsiteX32" fmla="*/ 471488 w 923925"/>
              <a:gd name="connsiteY32" fmla="*/ 422910 h 923925"/>
              <a:gd name="connsiteX33" fmla="*/ 411480 w 923925"/>
              <a:gd name="connsiteY33" fmla="*/ 422910 h 923925"/>
              <a:gd name="connsiteX34" fmla="*/ 395288 w 923925"/>
              <a:gd name="connsiteY34" fmla="*/ 438150 h 923925"/>
              <a:gd name="connsiteX35" fmla="*/ 395288 w 923925"/>
              <a:gd name="connsiteY35" fmla="*/ 511492 h 923925"/>
              <a:gd name="connsiteX36" fmla="*/ 417195 w 923925"/>
              <a:gd name="connsiteY36" fmla="*/ 532447 h 923925"/>
              <a:gd name="connsiteX37" fmla="*/ 470535 w 923925"/>
              <a:gd name="connsiteY37" fmla="*/ 532447 h 923925"/>
              <a:gd name="connsiteX38" fmla="*/ 495300 w 923925"/>
              <a:gd name="connsiteY38" fmla="*/ 557213 h 923925"/>
              <a:gd name="connsiteX39" fmla="*/ 493395 w 923925"/>
              <a:gd name="connsiteY39" fmla="*/ 67818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3925" h="923925" fill="norm" stroke="1" extrusionOk="0">
                <a:moveTo>
                  <a:pt x="0" y="462915"/>
                </a:moveTo>
                <a:cubicBezTo>
                  <a:pt x="0" y="358140"/>
                  <a:pt x="0" y="253365"/>
                  <a:pt x="0" y="148590"/>
                </a:cubicBezTo>
                <a:cubicBezTo>
                  <a:pt x="0" y="60008"/>
                  <a:pt x="60008" y="0"/>
                  <a:pt x="148590" y="0"/>
                </a:cubicBezTo>
                <a:cubicBezTo>
                  <a:pt x="358140" y="0"/>
                  <a:pt x="567690" y="0"/>
                  <a:pt x="778193" y="0"/>
                </a:cubicBezTo>
                <a:cubicBezTo>
                  <a:pt x="862965" y="0"/>
                  <a:pt x="925830" y="60960"/>
                  <a:pt x="925830" y="145733"/>
                </a:cubicBezTo>
                <a:cubicBezTo>
                  <a:pt x="926783" y="357188"/>
                  <a:pt x="926783" y="568643"/>
                  <a:pt x="925830" y="779145"/>
                </a:cubicBezTo>
                <a:cubicBezTo>
                  <a:pt x="925830" y="862965"/>
                  <a:pt x="862965" y="924878"/>
                  <a:pt x="780097" y="924878"/>
                </a:cubicBezTo>
                <a:cubicBezTo>
                  <a:pt x="568643" y="925830"/>
                  <a:pt x="357188" y="925830"/>
                  <a:pt x="146685" y="924878"/>
                </a:cubicBezTo>
                <a:cubicBezTo>
                  <a:pt x="60960" y="924878"/>
                  <a:pt x="953" y="862013"/>
                  <a:pt x="953" y="777240"/>
                </a:cubicBezTo>
                <a:cubicBezTo>
                  <a:pt x="0" y="672465"/>
                  <a:pt x="0" y="567690"/>
                  <a:pt x="0" y="462915"/>
                </a:cubicBezTo>
                <a:close/>
                <a:moveTo>
                  <a:pt x="493395" y="678180"/>
                </a:moveTo>
                <a:cubicBezTo>
                  <a:pt x="493395" y="718185"/>
                  <a:pt x="494347" y="758190"/>
                  <a:pt x="493395" y="799147"/>
                </a:cubicBezTo>
                <a:cubicBezTo>
                  <a:pt x="492443" y="821055"/>
                  <a:pt x="501015" y="828675"/>
                  <a:pt x="521970" y="826770"/>
                </a:cubicBezTo>
                <a:cubicBezTo>
                  <a:pt x="540068" y="825818"/>
                  <a:pt x="559118" y="826770"/>
                  <a:pt x="578168" y="826770"/>
                </a:cubicBezTo>
                <a:cubicBezTo>
                  <a:pt x="607695" y="826770"/>
                  <a:pt x="608647" y="826770"/>
                  <a:pt x="608647" y="797243"/>
                </a:cubicBezTo>
                <a:cubicBezTo>
                  <a:pt x="608647" y="718185"/>
                  <a:pt x="608647" y="639128"/>
                  <a:pt x="608647" y="561022"/>
                </a:cubicBezTo>
                <a:cubicBezTo>
                  <a:pt x="608647" y="531495"/>
                  <a:pt x="608647" y="531495"/>
                  <a:pt x="639128" y="531495"/>
                </a:cubicBezTo>
                <a:cubicBezTo>
                  <a:pt x="654368" y="531495"/>
                  <a:pt x="670560" y="530543"/>
                  <a:pt x="685800" y="531495"/>
                </a:cubicBezTo>
                <a:cubicBezTo>
                  <a:pt x="701993" y="532447"/>
                  <a:pt x="708660" y="524828"/>
                  <a:pt x="710565" y="510540"/>
                </a:cubicBezTo>
                <a:cubicBezTo>
                  <a:pt x="713422" y="486728"/>
                  <a:pt x="716280" y="462915"/>
                  <a:pt x="720090" y="440055"/>
                </a:cubicBezTo>
                <a:cubicBezTo>
                  <a:pt x="721995" y="427672"/>
                  <a:pt x="717233" y="421958"/>
                  <a:pt x="703897" y="421958"/>
                </a:cubicBezTo>
                <a:cubicBezTo>
                  <a:pt x="681038" y="421958"/>
                  <a:pt x="658178" y="421005"/>
                  <a:pt x="634365" y="421958"/>
                </a:cubicBezTo>
                <a:cubicBezTo>
                  <a:pt x="613410" y="422910"/>
                  <a:pt x="606743" y="414338"/>
                  <a:pt x="607695" y="394335"/>
                </a:cubicBezTo>
                <a:cubicBezTo>
                  <a:pt x="608647" y="376238"/>
                  <a:pt x="607695" y="359092"/>
                  <a:pt x="607695" y="340995"/>
                </a:cubicBezTo>
                <a:cubicBezTo>
                  <a:pt x="608647" y="304800"/>
                  <a:pt x="622935" y="288608"/>
                  <a:pt x="658178" y="286703"/>
                </a:cubicBezTo>
                <a:cubicBezTo>
                  <a:pt x="673418" y="285750"/>
                  <a:pt x="687705" y="285750"/>
                  <a:pt x="702945" y="286703"/>
                </a:cubicBezTo>
                <a:cubicBezTo>
                  <a:pt x="718185" y="287655"/>
                  <a:pt x="724853" y="282892"/>
                  <a:pt x="724853" y="266700"/>
                </a:cubicBezTo>
                <a:cubicBezTo>
                  <a:pt x="723900" y="247650"/>
                  <a:pt x="723900" y="227647"/>
                  <a:pt x="724853" y="208597"/>
                </a:cubicBezTo>
                <a:cubicBezTo>
                  <a:pt x="724853" y="193358"/>
                  <a:pt x="719138" y="186690"/>
                  <a:pt x="703897" y="186690"/>
                </a:cubicBezTo>
                <a:cubicBezTo>
                  <a:pt x="675322" y="186690"/>
                  <a:pt x="645795" y="184785"/>
                  <a:pt x="617220" y="186690"/>
                </a:cubicBezTo>
                <a:cubicBezTo>
                  <a:pt x="556260" y="190500"/>
                  <a:pt x="511493" y="230505"/>
                  <a:pt x="499110" y="290513"/>
                </a:cubicBezTo>
                <a:cubicBezTo>
                  <a:pt x="491490" y="326708"/>
                  <a:pt x="495300" y="362903"/>
                  <a:pt x="495300" y="399097"/>
                </a:cubicBezTo>
                <a:cubicBezTo>
                  <a:pt x="495300" y="416242"/>
                  <a:pt x="488633" y="423863"/>
                  <a:pt x="471488" y="422910"/>
                </a:cubicBezTo>
                <a:cubicBezTo>
                  <a:pt x="451485" y="421958"/>
                  <a:pt x="431483" y="422910"/>
                  <a:pt x="411480" y="422910"/>
                </a:cubicBezTo>
                <a:cubicBezTo>
                  <a:pt x="400050" y="422910"/>
                  <a:pt x="395288" y="426720"/>
                  <a:pt x="395288" y="438150"/>
                </a:cubicBezTo>
                <a:cubicBezTo>
                  <a:pt x="396240" y="462915"/>
                  <a:pt x="396240" y="487680"/>
                  <a:pt x="395288" y="511492"/>
                </a:cubicBezTo>
                <a:cubicBezTo>
                  <a:pt x="395288" y="526733"/>
                  <a:pt x="401955" y="532447"/>
                  <a:pt x="417195" y="532447"/>
                </a:cubicBezTo>
                <a:cubicBezTo>
                  <a:pt x="435293" y="531495"/>
                  <a:pt x="453390" y="533400"/>
                  <a:pt x="470535" y="532447"/>
                </a:cubicBezTo>
                <a:cubicBezTo>
                  <a:pt x="489585" y="531495"/>
                  <a:pt x="495300" y="540068"/>
                  <a:pt x="495300" y="557213"/>
                </a:cubicBezTo>
                <a:cubicBezTo>
                  <a:pt x="493395" y="596265"/>
                  <a:pt x="493395" y="637222"/>
                  <a:pt x="493395" y="678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8" name="Freeform: Shape 47"/>
          <p:cNvSpPr/>
          <p:nvPr/>
        </p:nvSpPr>
        <p:spPr bwMode="auto">
          <a:xfrm>
            <a:off x="6931405" y="2254725"/>
            <a:ext cx="257628" cy="257628"/>
          </a:xfrm>
          <a:custGeom>
            <a:avLst/>
            <a:gdLst>
              <a:gd name="connsiteX0" fmla="*/ 470535 w 933450"/>
              <a:gd name="connsiteY0" fmla="*/ 0 h 933450"/>
              <a:gd name="connsiteX1" fmla="*/ 782955 w 933450"/>
              <a:gd name="connsiteY1" fmla="*/ 0 h 933450"/>
              <a:gd name="connsiteX2" fmla="*/ 939165 w 933450"/>
              <a:gd name="connsiteY2" fmla="*/ 157163 h 933450"/>
              <a:gd name="connsiteX3" fmla="*/ 939165 w 933450"/>
              <a:gd name="connsiteY3" fmla="*/ 775335 h 933450"/>
              <a:gd name="connsiteX4" fmla="*/ 783907 w 933450"/>
              <a:gd name="connsiteY4" fmla="*/ 937260 h 933450"/>
              <a:gd name="connsiteX5" fmla="*/ 159068 w 933450"/>
              <a:gd name="connsiteY5" fmla="*/ 937260 h 933450"/>
              <a:gd name="connsiteX6" fmla="*/ 0 w 933450"/>
              <a:gd name="connsiteY6" fmla="*/ 773430 h 933450"/>
              <a:gd name="connsiteX7" fmla="*/ 0 w 933450"/>
              <a:gd name="connsiteY7" fmla="*/ 157163 h 933450"/>
              <a:gd name="connsiteX8" fmla="*/ 119063 w 933450"/>
              <a:gd name="connsiteY8" fmla="*/ 1905 h 933450"/>
              <a:gd name="connsiteX9" fmla="*/ 154305 w 933450"/>
              <a:gd name="connsiteY9" fmla="*/ 0 h 933450"/>
              <a:gd name="connsiteX10" fmla="*/ 470535 w 933450"/>
              <a:gd name="connsiteY10" fmla="*/ 0 h 933450"/>
              <a:gd name="connsiteX11" fmla="*/ 781050 w 933450"/>
              <a:gd name="connsiteY11" fmla="*/ 259080 h 933450"/>
              <a:gd name="connsiteX12" fmla="*/ 734377 w 933450"/>
              <a:gd name="connsiteY12" fmla="*/ 276225 h 933450"/>
              <a:gd name="connsiteX13" fmla="*/ 695325 w 933450"/>
              <a:gd name="connsiteY13" fmla="*/ 269558 h 933450"/>
              <a:gd name="connsiteX14" fmla="*/ 569595 w 933450"/>
              <a:gd name="connsiteY14" fmla="*/ 256223 h 933450"/>
              <a:gd name="connsiteX15" fmla="*/ 502920 w 933450"/>
              <a:gd name="connsiteY15" fmla="*/ 363855 h 933450"/>
              <a:gd name="connsiteX16" fmla="*/ 471488 w 933450"/>
              <a:gd name="connsiteY16" fmla="*/ 390525 h 933450"/>
              <a:gd name="connsiteX17" fmla="*/ 460057 w 933450"/>
              <a:gd name="connsiteY17" fmla="*/ 388620 h 933450"/>
              <a:gd name="connsiteX18" fmla="*/ 266700 w 933450"/>
              <a:gd name="connsiteY18" fmla="*/ 284798 h 933450"/>
              <a:gd name="connsiteX19" fmla="*/ 240982 w 933450"/>
              <a:gd name="connsiteY19" fmla="*/ 292418 h 933450"/>
              <a:gd name="connsiteX20" fmla="*/ 271463 w 933450"/>
              <a:gd name="connsiteY20" fmla="*/ 409575 h 933450"/>
              <a:gd name="connsiteX21" fmla="*/ 283845 w 933450"/>
              <a:gd name="connsiteY21" fmla="*/ 425768 h 933450"/>
              <a:gd name="connsiteX22" fmla="*/ 249555 w 933450"/>
              <a:gd name="connsiteY22" fmla="*/ 421958 h 933450"/>
              <a:gd name="connsiteX23" fmla="*/ 237172 w 933450"/>
              <a:gd name="connsiteY23" fmla="*/ 433388 h 933450"/>
              <a:gd name="connsiteX24" fmla="*/ 302895 w 933450"/>
              <a:gd name="connsiteY24" fmla="*/ 521018 h 933450"/>
              <a:gd name="connsiteX25" fmla="*/ 322897 w 933450"/>
              <a:gd name="connsiteY25" fmla="*/ 533400 h 933450"/>
              <a:gd name="connsiteX26" fmla="*/ 295275 w 933450"/>
              <a:gd name="connsiteY26" fmla="*/ 539115 h 933450"/>
              <a:gd name="connsiteX27" fmla="*/ 285750 w 933450"/>
              <a:gd name="connsiteY27" fmla="*/ 555308 h 933450"/>
              <a:gd name="connsiteX28" fmla="*/ 359093 w 933450"/>
              <a:gd name="connsiteY28" fmla="*/ 613410 h 933450"/>
              <a:gd name="connsiteX29" fmla="*/ 386715 w 933450"/>
              <a:gd name="connsiteY29" fmla="*/ 623888 h 933450"/>
              <a:gd name="connsiteX30" fmla="*/ 221932 w 933450"/>
              <a:gd name="connsiteY30" fmla="*/ 676275 h 933450"/>
              <a:gd name="connsiteX31" fmla="*/ 638175 w 933450"/>
              <a:gd name="connsiteY31" fmla="*/ 623888 h 933450"/>
              <a:gd name="connsiteX32" fmla="*/ 736282 w 933450"/>
              <a:gd name="connsiteY32" fmla="*/ 413385 h 933450"/>
              <a:gd name="connsiteX33" fmla="*/ 773430 w 933450"/>
              <a:gd name="connsiteY33" fmla="*/ 331470 h 933450"/>
              <a:gd name="connsiteX34" fmla="*/ 788670 w 933450"/>
              <a:gd name="connsiteY34" fmla="*/ 309563 h 933450"/>
              <a:gd name="connsiteX35" fmla="*/ 731520 w 933450"/>
              <a:gd name="connsiteY35" fmla="*/ 317183 h 933450"/>
              <a:gd name="connsiteX36" fmla="*/ 781050 w 933450"/>
              <a:gd name="connsiteY36" fmla="*/ 25908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33450" h="933450" fill="norm" stroke="1" extrusionOk="0">
                <a:moveTo>
                  <a:pt x="470535" y="0"/>
                </a:moveTo>
                <a:cubicBezTo>
                  <a:pt x="574357" y="0"/>
                  <a:pt x="679132" y="0"/>
                  <a:pt x="782955" y="0"/>
                </a:cubicBezTo>
                <a:cubicBezTo>
                  <a:pt x="881063" y="0"/>
                  <a:pt x="939165" y="59055"/>
                  <a:pt x="939165" y="157163"/>
                </a:cubicBezTo>
                <a:cubicBezTo>
                  <a:pt x="939165" y="362903"/>
                  <a:pt x="939165" y="569595"/>
                  <a:pt x="939165" y="775335"/>
                </a:cubicBezTo>
                <a:cubicBezTo>
                  <a:pt x="939165" y="875348"/>
                  <a:pt x="883920" y="936308"/>
                  <a:pt x="783907" y="937260"/>
                </a:cubicBezTo>
                <a:cubicBezTo>
                  <a:pt x="575310" y="939165"/>
                  <a:pt x="367665" y="939165"/>
                  <a:pt x="159068" y="937260"/>
                </a:cubicBezTo>
                <a:cubicBezTo>
                  <a:pt x="56197" y="936308"/>
                  <a:pt x="952" y="875348"/>
                  <a:pt x="0" y="773430"/>
                </a:cubicBezTo>
                <a:cubicBezTo>
                  <a:pt x="0" y="567690"/>
                  <a:pt x="0" y="362903"/>
                  <a:pt x="0" y="157163"/>
                </a:cubicBezTo>
                <a:cubicBezTo>
                  <a:pt x="0" y="75248"/>
                  <a:pt x="45720" y="16193"/>
                  <a:pt x="119063" y="1905"/>
                </a:cubicBezTo>
                <a:cubicBezTo>
                  <a:pt x="130493" y="0"/>
                  <a:pt x="142875" y="0"/>
                  <a:pt x="154305" y="0"/>
                </a:cubicBezTo>
                <a:cubicBezTo>
                  <a:pt x="260985" y="0"/>
                  <a:pt x="365760" y="0"/>
                  <a:pt x="470535" y="0"/>
                </a:cubicBezTo>
                <a:close/>
                <a:moveTo>
                  <a:pt x="781050" y="259080"/>
                </a:moveTo>
                <a:cubicBezTo>
                  <a:pt x="762952" y="265748"/>
                  <a:pt x="748665" y="270510"/>
                  <a:pt x="734377" y="276225"/>
                </a:cubicBezTo>
                <a:cubicBezTo>
                  <a:pt x="720090" y="281940"/>
                  <a:pt x="708660" y="280035"/>
                  <a:pt x="695325" y="269558"/>
                </a:cubicBezTo>
                <a:cubicBezTo>
                  <a:pt x="656272" y="240030"/>
                  <a:pt x="614363" y="234315"/>
                  <a:pt x="569595" y="256223"/>
                </a:cubicBezTo>
                <a:cubicBezTo>
                  <a:pt x="524827" y="278130"/>
                  <a:pt x="503872" y="314325"/>
                  <a:pt x="502920" y="363855"/>
                </a:cubicBezTo>
                <a:cubicBezTo>
                  <a:pt x="501968" y="394335"/>
                  <a:pt x="502920" y="394335"/>
                  <a:pt x="471488" y="390525"/>
                </a:cubicBezTo>
                <a:cubicBezTo>
                  <a:pt x="467677" y="390525"/>
                  <a:pt x="463868" y="389573"/>
                  <a:pt x="460057" y="388620"/>
                </a:cubicBezTo>
                <a:cubicBezTo>
                  <a:pt x="384810" y="375285"/>
                  <a:pt x="320040" y="340995"/>
                  <a:pt x="266700" y="284798"/>
                </a:cubicBezTo>
                <a:cubicBezTo>
                  <a:pt x="250507" y="268605"/>
                  <a:pt x="246697" y="269558"/>
                  <a:pt x="240982" y="292418"/>
                </a:cubicBezTo>
                <a:cubicBezTo>
                  <a:pt x="230505" y="337185"/>
                  <a:pt x="239077" y="376238"/>
                  <a:pt x="271463" y="409575"/>
                </a:cubicBezTo>
                <a:cubicBezTo>
                  <a:pt x="276225" y="414338"/>
                  <a:pt x="282893" y="416243"/>
                  <a:pt x="283845" y="425768"/>
                </a:cubicBezTo>
                <a:cubicBezTo>
                  <a:pt x="271463" y="429578"/>
                  <a:pt x="260985" y="424815"/>
                  <a:pt x="249555" y="421958"/>
                </a:cubicBezTo>
                <a:cubicBezTo>
                  <a:pt x="237172" y="418148"/>
                  <a:pt x="235268" y="421958"/>
                  <a:pt x="237172" y="433388"/>
                </a:cubicBezTo>
                <a:cubicBezTo>
                  <a:pt x="243840" y="474345"/>
                  <a:pt x="267652" y="501968"/>
                  <a:pt x="302895" y="521018"/>
                </a:cubicBezTo>
                <a:cubicBezTo>
                  <a:pt x="309563" y="524828"/>
                  <a:pt x="319088" y="524828"/>
                  <a:pt x="322897" y="533400"/>
                </a:cubicBezTo>
                <a:cubicBezTo>
                  <a:pt x="315277" y="541973"/>
                  <a:pt x="304800" y="539115"/>
                  <a:pt x="295275" y="539115"/>
                </a:cubicBezTo>
                <a:cubicBezTo>
                  <a:pt x="281940" y="539115"/>
                  <a:pt x="279082" y="543878"/>
                  <a:pt x="285750" y="555308"/>
                </a:cubicBezTo>
                <a:cubicBezTo>
                  <a:pt x="301943" y="584835"/>
                  <a:pt x="326707" y="603885"/>
                  <a:pt x="359093" y="613410"/>
                </a:cubicBezTo>
                <a:cubicBezTo>
                  <a:pt x="367665" y="616268"/>
                  <a:pt x="378143" y="614363"/>
                  <a:pt x="386715" y="623888"/>
                </a:cubicBezTo>
                <a:cubicBezTo>
                  <a:pt x="339090" y="661988"/>
                  <a:pt x="283845" y="675323"/>
                  <a:pt x="221932" y="676275"/>
                </a:cubicBezTo>
                <a:cubicBezTo>
                  <a:pt x="356235" y="753428"/>
                  <a:pt x="535305" y="730568"/>
                  <a:pt x="638175" y="623888"/>
                </a:cubicBezTo>
                <a:cubicBezTo>
                  <a:pt x="694372" y="564833"/>
                  <a:pt x="728663" y="495300"/>
                  <a:pt x="736282" y="413385"/>
                </a:cubicBezTo>
                <a:cubicBezTo>
                  <a:pt x="739140" y="381000"/>
                  <a:pt x="741997" y="350520"/>
                  <a:pt x="773430" y="331470"/>
                </a:cubicBezTo>
                <a:cubicBezTo>
                  <a:pt x="780097" y="327660"/>
                  <a:pt x="786765" y="320040"/>
                  <a:pt x="788670" y="309563"/>
                </a:cubicBezTo>
                <a:cubicBezTo>
                  <a:pt x="770572" y="310515"/>
                  <a:pt x="755332" y="321945"/>
                  <a:pt x="731520" y="317183"/>
                </a:cubicBezTo>
                <a:cubicBezTo>
                  <a:pt x="754380" y="300038"/>
                  <a:pt x="770572" y="283845"/>
                  <a:pt x="781050" y="25908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0" name="Freeform: Shape 49"/>
          <p:cNvSpPr/>
          <p:nvPr/>
        </p:nvSpPr>
        <p:spPr bwMode="auto">
          <a:xfrm>
            <a:off x="4973682" y="3056812"/>
            <a:ext cx="254999" cy="254999"/>
          </a:xfrm>
          <a:custGeom>
            <a:avLst/>
            <a:gdLst>
              <a:gd name="connsiteX0" fmla="*/ 1134 w 923925"/>
              <a:gd name="connsiteY0" fmla="*/ 464829 h 923925"/>
              <a:gd name="connsiteX1" fmla="*/ 181 w 923925"/>
              <a:gd name="connsiteY1" fmla="*/ 167649 h 923925"/>
              <a:gd name="connsiteX2" fmla="*/ 168774 w 923925"/>
              <a:gd name="connsiteY2" fmla="*/ 9 h 923925"/>
              <a:gd name="connsiteX3" fmla="*/ 612639 w 923925"/>
              <a:gd name="connsiteY3" fmla="*/ 962 h 923925"/>
              <a:gd name="connsiteX4" fmla="*/ 786946 w 923925"/>
              <a:gd name="connsiteY4" fmla="*/ 2867 h 923925"/>
              <a:gd name="connsiteX5" fmla="*/ 927917 w 923925"/>
              <a:gd name="connsiteY5" fmla="*/ 158124 h 923925"/>
              <a:gd name="connsiteX6" fmla="*/ 927917 w 923925"/>
              <a:gd name="connsiteY6" fmla="*/ 660092 h 923925"/>
              <a:gd name="connsiteX7" fmla="*/ 927917 w 923925"/>
              <a:gd name="connsiteY7" fmla="*/ 762962 h 923925"/>
              <a:gd name="connsiteX8" fmla="*/ 762181 w 923925"/>
              <a:gd name="connsiteY8" fmla="*/ 928697 h 923925"/>
              <a:gd name="connsiteX9" fmla="*/ 336414 w 923925"/>
              <a:gd name="connsiteY9" fmla="*/ 928697 h 923925"/>
              <a:gd name="connsiteX10" fmla="*/ 128769 w 923925"/>
              <a:gd name="connsiteY10" fmla="*/ 925839 h 923925"/>
              <a:gd name="connsiteX11" fmla="*/ 2086 w 923925"/>
              <a:gd name="connsiteY11" fmla="*/ 787727 h 923925"/>
              <a:gd name="connsiteX12" fmla="*/ 1134 w 923925"/>
              <a:gd name="connsiteY12" fmla="*/ 464829 h 923925"/>
              <a:gd name="connsiteX13" fmla="*/ 1134 w 923925"/>
              <a:gd name="connsiteY13" fmla="*/ 464829 h 923925"/>
              <a:gd name="connsiteX14" fmla="*/ 443094 w 923925"/>
              <a:gd name="connsiteY14" fmla="*/ 180032 h 923925"/>
              <a:gd name="connsiteX15" fmla="*/ 235449 w 923925"/>
              <a:gd name="connsiteY15" fmla="*/ 274329 h 923925"/>
              <a:gd name="connsiteX16" fmla="*/ 160201 w 923925"/>
              <a:gd name="connsiteY16" fmla="*/ 532457 h 923925"/>
              <a:gd name="connsiteX17" fmla="*/ 307839 w 923925"/>
              <a:gd name="connsiteY17" fmla="*/ 737244 h 923925"/>
              <a:gd name="connsiteX18" fmla="*/ 327842 w 923925"/>
              <a:gd name="connsiteY18" fmla="*/ 731529 h 923925"/>
              <a:gd name="connsiteX19" fmla="*/ 366894 w 923925"/>
              <a:gd name="connsiteY19" fmla="*/ 548649 h 923925"/>
              <a:gd name="connsiteX20" fmla="*/ 366894 w 923925"/>
              <a:gd name="connsiteY20" fmla="*/ 498167 h 923925"/>
              <a:gd name="connsiteX21" fmla="*/ 388801 w 923925"/>
              <a:gd name="connsiteY21" fmla="*/ 406727 h 923925"/>
              <a:gd name="connsiteX22" fmla="*/ 442142 w 923925"/>
              <a:gd name="connsiteY22" fmla="*/ 395297 h 923925"/>
              <a:gd name="connsiteX23" fmla="*/ 466906 w 923925"/>
              <a:gd name="connsiteY23" fmla="*/ 442922 h 923925"/>
              <a:gd name="connsiteX24" fmla="*/ 456429 w 923925"/>
              <a:gd name="connsiteY24" fmla="*/ 490547 h 923925"/>
              <a:gd name="connsiteX25" fmla="*/ 443094 w 923925"/>
              <a:gd name="connsiteY25" fmla="*/ 535314 h 923925"/>
              <a:gd name="connsiteX26" fmla="*/ 455476 w 923925"/>
              <a:gd name="connsiteY26" fmla="*/ 588654 h 923925"/>
              <a:gd name="connsiteX27" fmla="*/ 514531 w 923925"/>
              <a:gd name="connsiteY27" fmla="*/ 591512 h 923925"/>
              <a:gd name="connsiteX28" fmla="*/ 558346 w 923925"/>
              <a:gd name="connsiteY28" fmla="*/ 541982 h 923925"/>
              <a:gd name="connsiteX29" fmla="*/ 577396 w 923925"/>
              <a:gd name="connsiteY29" fmla="*/ 423872 h 923925"/>
              <a:gd name="connsiteX30" fmla="*/ 547869 w 923925"/>
              <a:gd name="connsiteY30" fmla="*/ 362912 h 923925"/>
              <a:gd name="connsiteX31" fmla="*/ 332604 w 923925"/>
              <a:gd name="connsiteY31" fmla="*/ 396249 h 923925"/>
              <a:gd name="connsiteX32" fmla="*/ 330699 w 923925"/>
              <a:gd name="connsiteY32" fmla="*/ 528647 h 923925"/>
              <a:gd name="connsiteX33" fmla="*/ 324031 w 923925"/>
              <a:gd name="connsiteY33" fmla="*/ 575319 h 923925"/>
              <a:gd name="connsiteX34" fmla="*/ 288789 w 923925"/>
              <a:gd name="connsiteY34" fmla="*/ 564842 h 923925"/>
              <a:gd name="connsiteX35" fmla="*/ 248784 w 923925"/>
              <a:gd name="connsiteY35" fmla="*/ 476259 h 923925"/>
              <a:gd name="connsiteX36" fmla="*/ 430711 w 923925"/>
              <a:gd name="connsiteY36" fmla="*/ 273377 h 923925"/>
              <a:gd name="connsiteX37" fmla="*/ 619306 w 923925"/>
              <a:gd name="connsiteY37" fmla="*/ 340052 h 923925"/>
              <a:gd name="connsiteX38" fmla="*/ 589779 w 923925"/>
              <a:gd name="connsiteY38" fmla="*/ 618182 h 923925"/>
              <a:gd name="connsiteX39" fmla="*/ 431664 w 923925"/>
              <a:gd name="connsiteY39" fmla="*/ 631517 h 923925"/>
              <a:gd name="connsiteX40" fmla="*/ 415471 w 923925"/>
              <a:gd name="connsiteY40" fmla="*/ 640089 h 923925"/>
              <a:gd name="connsiteX41" fmla="*/ 383086 w 923925"/>
              <a:gd name="connsiteY41" fmla="*/ 739149 h 923925"/>
              <a:gd name="connsiteX42" fmla="*/ 396421 w 923925"/>
              <a:gd name="connsiteY42" fmla="*/ 764867 h 923925"/>
              <a:gd name="connsiteX43" fmla="*/ 748846 w 923925"/>
              <a:gd name="connsiteY43" fmla="*/ 448637 h 923925"/>
              <a:gd name="connsiteX44" fmla="*/ 443094 w 923925"/>
              <a:gd name="connsiteY44" fmla="*/ 18003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23925" h="923925" fill="norm" stroke="1" extrusionOk="0">
                <a:moveTo>
                  <a:pt x="1134" y="464829"/>
                </a:moveTo>
                <a:cubicBezTo>
                  <a:pt x="1134" y="365769"/>
                  <a:pt x="3991" y="266709"/>
                  <a:pt x="181" y="167649"/>
                </a:cubicBezTo>
                <a:cubicBezTo>
                  <a:pt x="-3629" y="73352"/>
                  <a:pt x="52569" y="-943"/>
                  <a:pt x="168774" y="9"/>
                </a:cubicBezTo>
                <a:cubicBezTo>
                  <a:pt x="316411" y="1914"/>
                  <a:pt x="465001" y="9"/>
                  <a:pt x="612639" y="962"/>
                </a:cubicBezTo>
                <a:cubicBezTo>
                  <a:pt x="670742" y="962"/>
                  <a:pt x="728844" y="-1896"/>
                  <a:pt x="786946" y="2867"/>
                </a:cubicBezTo>
                <a:cubicBezTo>
                  <a:pt x="876481" y="10487"/>
                  <a:pt x="926964" y="67637"/>
                  <a:pt x="927917" y="158124"/>
                </a:cubicBezTo>
                <a:cubicBezTo>
                  <a:pt x="927917" y="325764"/>
                  <a:pt x="927917" y="492452"/>
                  <a:pt x="927917" y="660092"/>
                </a:cubicBezTo>
                <a:cubicBezTo>
                  <a:pt x="927917" y="694382"/>
                  <a:pt x="927917" y="728672"/>
                  <a:pt x="927917" y="762962"/>
                </a:cubicBezTo>
                <a:cubicBezTo>
                  <a:pt x="927917" y="869642"/>
                  <a:pt x="869814" y="928697"/>
                  <a:pt x="762181" y="928697"/>
                </a:cubicBezTo>
                <a:cubicBezTo>
                  <a:pt x="620259" y="928697"/>
                  <a:pt x="478336" y="929649"/>
                  <a:pt x="336414" y="928697"/>
                </a:cubicBezTo>
                <a:cubicBezTo>
                  <a:pt x="266881" y="928697"/>
                  <a:pt x="198301" y="932507"/>
                  <a:pt x="128769" y="925839"/>
                </a:cubicBezTo>
                <a:cubicBezTo>
                  <a:pt x="57331" y="919172"/>
                  <a:pt x="3039" y="861069"/>
                  <a:pt x="2086" y="787727"/>
                </a:cubicBezTo>
                <a:cubicBezTo>
                  <a:pt x="181" y="681047"/>
                  <a:pt x="1134" y="572462"/>
                  <a:pt x="1134" y="464829"/>
                </a:cubicBezTo>
                <a:cubicBezTo>
                  <a:pt x="1134" y="464829"/>
                  <a:pt x="1134" y="464829"/>
                  <a:pt x="1134" y="464829"/>
                </a:cubicBezTo>
                <a:close/>
                <a:moveTo>
                  <a:pt x="443094" y="180032"/>
                </a:moveTo>
                <a:cubicBezTo>
                  <a:pt x="364989" y="178127"/>
                  <a:pt x="292599" y="212417"/>
                  <a:pt x="235449" y="274329"/>
                </a:cubicBezTo>
                <a:cubicBezTo>
                  <a:pt x="167821" y="346719"/>
                  <a:pt x="142104" y="434349"/>
                  <a:pt x="160201" y="532457"/>
                </a:cubicBezTo>
                <a:cubicBezTo>
                  <a:pt x="177346" y="622944"/>
                  <a:pt x="227829" y="691524"/>
                  <a:pt x="307839" y="737244"/>
                </a:cubicBezTo>
                <a:cubicBezTo>
                  <a:pt x="315459" y="741054"/>
                  <a:pt x="325936" y="750579"/>
                  <a:pt x="327842" y="731529"/>
                </a:cubicBezTo>
                <a:cubicBezTo>
                  <a:pt x="333556" y="668664"/>
                  <a:pt x="352606" y="609609"/>
                  <a:pt x="366894" y="548649"/>
                </a:cubicBezTo>
                <a:cubicBezTo>
                  <a:pt x="370704" y="531504"/>
                  <a:pt x="371656" y="515312"/>
                  <a:pt x="366894" y="498167"/>
                </a:cubicBezTo>
                <a:cubicBezTo>
                  <a:pt x="358321" y="464829"/>
                  <a:pt x="364036" y="432444"/>
                  <a:pt x="388801" y="406727"/>
                </a:cubicBezTo>
                <a:cubicBezTo>
                  <a:pt x="404042" y="391487"/>
                  <a:pt x="422139" y="386724"/>
                  <a:pt x="442142" y="395297"/>
                </a:cubicBezTo>
                <a:cubicBezTo>
                  <a:pt x="462144" y="403869"/>
                  <a:pt x="469764" y="422919"/>
                  <a:pt x="466906" y="442922"/>
                </a:cubicBezTo>
                <a:cubicBezTo>
                  <a:pt x="465001" y="459114"/>
                  <a:pt x="460239" y="475307"/>
                  <a:pt x="456429" y="490547"/>
                </a:cubicBezTo>
                <a:cubicBezTo>
                  <a:pt x="452619" y="505787"/>
                  <a:pt x="446904" y="520074"/>
                  <a:pt x="443094" y="535314"/>
                </a:cubicBezTo>
                <a:cubicBezTo>
                  <a:pt x="438331" y="555317"/>
                  <a:pt x="437379" y="574367"/>
                  <a:pt x="455476" y="588654"/>
                </a:cubicBezTo>
                <a:cubicBezTo>
                  <a:pt x="474526" y="602942"/>
                  <a:pt x="494529" y="601037"/>
                  <a:pt x="514531" y="591512"/>
                </a:cubicBezTo>
                <a:cubicBezTo>
                  <a:pt x="535486" y="581034"/>
                  <a:pt x="548821" y="562937"/>
                  <a:pt x="558346" y="541982"/>
                </a:cubicBezTo>
                <a:cubicBezTo>
                  <a:pt x="575492" y="504834"/>
                  <a:pt x="580254" y="464829"/>
                  <a:pt x="577396" y="423872"/>
                </a:cubicBezTo>
                <a:cubicBezTo>
                  <a:pt x="575492" y="400059"/>
                  <a:pt x="565014" y="380057"/>
                  <a:pt x="547869" y="362912"/>
                </a:cubicBezTo>
                <a:cubicBezTo>
                  <a:pt x="488814" y="306714"/>
                  <a:pt x="373561" y="323859"/>
                  <a:pt x="332604" y="396249"/>
                </a:cubicBezTo>
                <a:cubicBezTo>
                  <a:pt x="307839" y="439112"/>
                  <a:pt x="302124" y="483879"/>
                  <a:pt x="330699" y="528647"/>
                </a:cubicBezTo>
                <a:cubicBezTo>
                  <a:pt x="341176" y="544839"/>
                  <a:pt x="336414" y="563889"/>
                  <a:pt x="324031" y="575319"/>
                </a:cubicBezTo>
                <a:cubicBezTo>
                  <a:pt x="311649" y="586749"/>
                  <a:pt x="299267" y="573414"/>
                  <a:pt x="288789" y="564842"/>
                </a:cubicBezTo>
                <a:cubicBezTo>
                  <a:pt x="261166" y="541982"/>
                  <a:pt x="249736" y="510549"/>
                  <a:pt x="248784" y="476259"/>
                </a:cubicBezTo>
                <a:cubicBezTo>
                  <a:pt x="243069" y="372437"/>
                  <a:pt x="324031" y="284807"/>
                  <a:pt x="430711" y="273377"/>
                </a:cubicBezTo>
                <a:cubicBezTo>
                  <a:pt x="505006" y="265757"/>
                  <a:pt x="568824" y="282902"/>
                  <a:pt x="619306" y="340052"/>
                </a:cubicBezTo>
                <a:cubicBezTo>
                  <a:pt x="686934" y="417204"/>
                  <a:pt x="656454" y="563889"/>
                  <a:pt x="589779" y="618182"/>
                </a:cubicBezTo>
                <a:cubicBezTo>
                  <a:pt x="538344" y="660092"/>
                  <a:pt x="489767" y="664854"/>
                  <a:pt x="431664" y="631517"/>
                </a:cubicBezTo>
                <a:cubicBezTo>
                  <a:pt x="419281" y="623897"/>
                  <a:pt x="418329" y="631517"/>
                  <a:pt x="415471" y="640089"/>
                </a:cubicBezTo>
                <a:cubicBezTo>
                  <a:pt x="406899" y="673427"/>
                  <a:pt x="401184" y="708669"/>
                  <a:pt x="383086" y="739149"/>
                </a:cubicBezTo>
                <a:cubicBezTo>
                  <a:pt x="372609" y="756294"/>
                  <a:pt x="378324" y="762009"/>
                  <a:pt x="396421" y="764867"/>
                </a:cubicBezTo>
                <a:cubicBezTo>
                  <a:pt x="599304" y="801062"/>
                  <a:pt x="766944" y="637232"/>
                  <a:pt x="748846" y="448637"/>
                </a:cubicBezTo>
                <a:cubicBezTo>
                  <a:pt x="732654" y="292427"/>
                  <a:pt x="609781" y="179079"/>
                  <a:pt x="443094" y="18003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1" name="Freeform: Shape 50"/>
          <p:cNvSpPr/>
          <p:nvPr/>
        </p:nvSpPr>
        <p:spPr bwMode="auto">
          <a:xfrm>
            <a:off x="7888249" y="3182339"/>
            <a:ext cx="259074" cy="258943"/>
          </a:xfrm>
          <a:custGeom>
            <a:avLst/>
            <a:gdLst>
              <a:gd name="connsiteX0" fmla="*/ 436720 w 938688"/>
              <a:gd name="connsiteY0" fmla="*/ 561975 h 938213"/>
              <a:gd name="connsiteX1" fmla="*/ 459581 w 938688"/>
              <a:gd name="connsiteY1" fmla="*/ 569595 h 938213"/>
              <a:gd name="connsiteX2" fmla="*/ 514826 w 938688"/>
              <a:gd name="connsiteY2" fmla="*/ 613410 h 938213"/>
              <a:gd name="connsiteX3" fmla="*/ 492918 w 938688"/>
              <a:gd name="connsiteY3" fmla="*/ 748665 h 938213"/>
              <a:gd name="connsiteX4" fmla="*/ 419576 w 938688"/>
              <a:gd name="connsiteY4" fmla="*/ 763905 h 938213"/>
              <a:gd name="connsiteX5" fmla="*/ 308133 w 938688"/>
              <a:gd name="connsiteY5" fmla="*/ 726758 h 938213"/>
              <a:gd name="connsiteX6" fmla="*/ 324326 w 938688"/>
              <a:gd name="connsiteY6" fmla="*/ 586740 h 938213"/>
              <a:gd name="connsiteX7" fmla="*/ 436720 w 938688"/>
              <a:gd name="connsiteY7" fmla="*/ 561975 h 938213"/>
              <a:gd name="connsiteX8" fmla="*/ 376713 w 938688"/>
              <a:gd name="connsiteY8" fmla="*/ 202883 h 938213"/>
              <a:gd name="connsiteX9" fmla="*/ 455771 w 938688"/>
              <a:gd name="connsiteY9" fmla="*/ 231458 h 938213"/>
              <a:gd name="connsiteX10" fmla="*/ 496728 w 938688"/>
              <a:gd name="connsiteY10" fmla="*/ 345758 h 938213"/>
              <a:gd name="connsiteX11" fmla="*/ 451961 w 938688"/>
              <a:gd name="connsiteY11" fmla="*/ 433388 h 938213"/>
              <a:gd name="connsiteX12" fmla="*/ 362426 w 938688"/>
              <a:gd name="connsiteY12" fmla="*/ 406718 h 938213"/>
              <a:gd name="connsiteX13" fmla="*/ 321468 w 938688"/>
              <a:gd name="connsiteY13" fmla="*/ 265748 h 938213"/>
              <a:gd name="connsiteX14" fmla="*/ 376713 w 938688"/>
              <a:gd name="connsiteY14" fmla="*/ 202883 h 938213"/>
              <a:gd name="connsiteX15" fmla="*/ 722470 w 938688"/>
              <a:gd name="connsiteY15" fmla="*/ 184785 h 938213"/>
              <a:gd name="connsiteX16" fmla="*/ 704373 w 938688"/>
              <a:gd name="connsiteY16" fmla="*/ 201930 h 938213"/>
              <a:gd name="connsiteX17" fmla="*/ 704373 w 938688"/>
              <a:gd name="connsiteY17" fmla="*/ 237173 h 938213"/>
              <a:gd name="connsiteX18" fmla="*/ 672940 w 938688"/>
              <a:gd name="connsiteY18" fmla="*/ 269558 h 938213"/>
              <a:gd name="connsiteX19" fmla="*/ 632936 w 938688"/>
              <a:gd name="connsiteY19" fmla="*/ 269558 h 938213"/>
              <a:gd name="connsiteX20" fmla="*/ 616743 w 938688"/>
              <a:gd name="connsiteY20" fmla="*/ 287655 h 938213"/>
              <a:gd name="connsiteX21" fmla="*/ 632936 w 938688"/>
              <a:gd name="connsiteY21" fmla="*/ 303848 h 938213"/>
              <a:gd name="connsiteX22" fmla="*/ 659605 w 938688"/>
              <a:gd name="connsiteY22" fmla="*/ 303848 h 938213"/>
              <a:gd name="connsiteX23" fmla="*/ 704373 w 938688"/>
              <a:gd name="connsiteY23" fmla="*/ 348615 h 938213"/>
              <a:gd name="connsiteX24" fmla="*/ 704373 w 938688"/>
              <a:gd name="connsiteY24" fmla="*/ 368618 h 938213"/>
              <a:gd name="connsiteX25" fmla="*/ 719613 w 938688"/>
              <a:gd name="connsiteY25" fmla="*/ 388620 h 938213"/>
              <a:gd name="connsiteX26" fmla="*/ 739615 w 938688"/>
              <a:gd name="connsiteY26" fmla="*/ 368618 h 938213"/>
              <a:gd name="connsiteX27" fmla="*/ 739615 w 938688"/>
              <a:gd name="connsiteY27" fmla="*/ 328613 h 938213"/>
              <a:gd name="connsiteX28" fmla="*/ 766286 w 938688"/>
              <a:gd name="connsiteY28" fmla="*/ 302895 h 938213"/>
              <a:gd name="connsiteX29" fmla="*/ 808195 w 938688"/>
              <a:gd name="connsiteY29" fmla="*/ 302895 h 938213"/>
              <a:gd name="connsiteX30" fmla="*/ 825340 w 938688"/>
              <a:gd name="connsiteY30" fmla="*/ 285750 h 938213"/>
              <a:gd name="connsiteX31" fmla="*/ 809148 w 938688"/>
              <a:gd name="connsiteY31" fmla="*/ 269558 h 938213"/>
              <a:gd name="connsiteX32" fmla="*/ 759618 w 938688"/>
              <a:gd name="connsiteY32" fmla="*/ 269558 h 938213"/>
              <a:gd name="connsiteX33" fmla="*/ 739615 w 938688"/>
              <a:gd name="connsiteY33" fmla="*/ 249555 h 938213"/>
              <a:gd name="connsiteX34" fmla="*/ 739615 w 938688"/>
              <a:gd name="connsiteY34" fmla="*/ 202883 h 938213"/>
              <a:gd name="connsiteX35" fmla="*/ 722470 w 938688"/>
              <a:gd name="connsiteY35" fmla="*/ 184785 h 938213"/>
              <a:gd name="connsiteX36" fmla="*/ 566260 w 938688"/>
              <a:gd name="connsiteY36" fmla="*/ 180023 h 938213"/>
              <a:gd name="connsiteX37" fmla="*/ 394810 w 938688"/>
              <a:gd name="connsiteY37" fmla="*/ 183833 h 938213"/>
              <a:gd name="connsiteX38" fmla="*/ 309085 w 938688"/>
              <a:gd name="connsiteY38" fmla="*/ 219075 h 938213"/>
              <a:gd name="connsiteX39" fmla="*/ 286225 w 938688"/>
              <a:gd name="connsiteY39" fmla="*/ 412433 h 938213"/>
              <a:gd name="connsiteX40" fmla="*/ 391953 w 938688"/>
              <a:gd name="connsiteY40" fmla="*/ 454343 h 938213"/>
              <a:gd name="connsiteX41" fmla="*/ 409098 w 938688"/>
              <a:gd name="connsiteY41" fmla="*/ 475298 h 938213"/>
              <a:gd name="connsiteX42" fmla="*/ 411003 w 938688"/>
              <a:gd name="connsiteY42" fmla="*/ 507683 h 938213"/>
              <a:gd name="connsiteX43" fmla="*/ 422433 w 938688"/>
              <a:gd name="connsiteY43" fmla="*/ 541973 h 938213"/>
              <a:gd name="connsiteX44" fmla="*/ 381475 w 938688"/>
              <a:gd name="connsiteY44" fmla="*/ 549593 h 938213"/>
              <a:gd name="connsiteX45" fmla="*/ 379570 w 938688"/>
              <a:gd name="connsiteY45" fmla="*/ 549593 h 938213"/>
              <a:gd name="connsiteX46" fmla="*/ 259555 w 938688"/>
              <a:gd name="connsiteY46" fmla="*/ 593408 h 938213"/>
              <a:gd name="connsiteX47" fmla="*/ 258603 w 938688"/>
              <a:gd name="connsiteY47" fmla="*/ 760095 h 938213"/>
              <a:gd name="connsiteX48" fmla="*/ 537685 w 938688"/>
              <a:gd name="connsiteY48" fmla="*/ 743903 h 938213"/>
              <a:gd name="connsiteX49" fmla="*/ 539590 w 938688"/>
              <a:gd name="connsiteY49" fmla="*/ 544830 h 938213"/>
              <a:gd name="connsiteX50" fmla="*/ 495775 w 938688"/>
              <a:gd name="connsiteY50" fmla="*/ 506730 h 938213"/>
              <a:gd name="connsiteX51" fmla="*/ 491013 w 938688"/>
              <a:gd name="connsiteY51" fmla="*/ 438150 h 938213"/>
              <a:gd name="connsiteX52" fmla="*/ 510063 w 938688"/>
              <a:gd name="connsiteY52" fmla="*/ 419100 h 938213"/>
              <a:gd name="connsiteX53" fmla="*/ 521493 w 938688"/>
              <a:gd name="connsiteY53" fmla="*/ 221933 h 938213"/>
              <a:gd name="connsiteX54" fmla="*/ 511968 w 938688"/>
              <a:gd name="connsiteY54" fmla="*/ 207645 h 938213"/>
              <a:gd name="connsiteX55" fmla="*/ 530065 w 938688"/>
              <a:gd name="connsiteY55" fmla="*/ 201930 h 938213"/>
              <a:gd name="connsiteX56" fmla="*/ 588168 w 938688"/>
              <a:gd name="connsiteY56" fmla="*/ 180975 h 938213"/>
              <a:gd name="connsiteX57" fmla="*/ 566260 w 938688"/>
              <a:gd name="connsiteY57" fmla="*/ 180023 h 938213"/>
              <a:gd name="connsiteX58" fmla="*/ 164305 w 938688"/>
              <a:gd name="connsiteY58" fmla="*/ 0 h 938213"/>
              <a:gd name="connsiteX59" fmla="*/ 777715 w 938688"/>
              <a:gd name="connsiteY59" fmla="*/ 0 h 938213"/>
              <a:gd name="connsiteX60" fmla="*/ 925353 w 938688"/>
              <a:gd name="connsiteY60" fmla="*/ 84773 h 938213"/>
              <a:gd name="connsiteX61" fmla="*/ 938688 w 938688"/>
              <a:gd name="connsiteY61" fmla="*/ 149543 h 938213"/>
              <a:gd name="connsiteX62" fmla="*/ 938688 w 938688"/>
              <a:gd name="connsiteY62" fmla="*/ 470535 h 938213"/>
              <a:gd name="connsiteX63" fmla="*/ 938688 w 938688"/>
              <a:gd name="connsiteY63" fmla="*/ 781050 h 938213"/>
              <a:gd name="connsiteX64" fmla="*/ 780573 w 938688"/>
              <a:gd name="connsiteY64" fmla="*/ 938213 h 938213"/>
              <a:gd name="connsiteX65" fmla="*/ 162400 w 938688"/>
              <a:gd name="connsiteY65" fmla="*/ 938213 h 938213"/>
              <a:gd name="connsiteX66" fmla="*/ 1428 w 938688"/>
              <a:gd name="connsiteY66" fmla="*/ 782003 h 938213"/>
              <a:gd name="connsiteX67" fmla="*/ 1428 w 938688"/>
              <a:gd name="connsiteY67" fmla="*/ 157163 h 938213"/>
              <a:gd name="connsiteX68" fmla="*/ 110965 w 938688"/>
              <a:gd name="connsiteY68" fmla="*/ 5715 h 938213"/>
              <a:gd name="connsiteX69" fmla="*/ 164305 w 938688"/>
              <a:gd name="connsiteY69" fmla="*/ 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938688" h="938213" fill="norm" stroke="1" extrusionOk="0">
                <a:moveTo>
                  <a:pt x="436720" y="561975"/>
                </a:moveTo>
                <a:cubicBezTo>
                  <a:pt x="445293" y="561975"/>
                  <a:pt x="452913" y="564832"/>
                  <a:pt x="459581" y="569595"/>
                </a:cubicBezTo>
                <a:cubicBezTo>
                  <a:pt x="479583" y="583882"/>
                  <a:pt x="498633" y="597218"/>
                  <a:pt x="514826" y="613410"/>
                </a:cubicBezTo>
                <a:cubicBezTo>
                  <a:pt x="556736" y="656273"/>
                  <a:pt x="546258" y="721995"/>
                  <a:pt x="492918" y="748665"/>
                </a:cubicBezTo>
                <a:cubicBezTo>
                  <a:pt x="470058" y="760095"/>
                  <a:pt x="445293" y="764858"/>
                  <a:pt x="419576" y="763905"/>
                </a:cubicBezTo>
                <a:cubicBezTo>
                  <a:pt x="378618" y="762952"/>
                  <a:pt x="339566" y="755333"/>
                  <a:pt x="308133" y="726758"/>
                </a:cubicBezTo>
                <a:cubicBezTo>
                  <a:pt x="261461" y="684848"/>
                  <a:pt x="269081" y="617220"/>
                  <a:pt x="324326" y="586740"/>
                </a:cubicBezTo>
                <a:cubicBezTo>
                  <a:pt x="359568" y="567690"/>
                  <a:pt x="397668" y="562927"/>
                  <a:pt x="436720" y="561975"/>
                </a:cubicBezTo>
                <a:close/>
                <a:moveTo>
                  <a:pt x="376713" y="202883"/>
                </a:moveTo>
                <a:cubicBezTo>
                  <a:pt x="409098" y="195263"/>
                  <a:pt x="435768" y="206693"/>
                  <a:pt x="455771" y="231458"/>
                </a:cubicBezTo>
                <a:cubicBezTo>
                  <a:pt x="484346" y="266700"/>
                  <a:pt x="493871" y="309563"/>
                  <a:pt x="496728" y="345758"/>
                </a:cubicBezTo>
                <a:cubicBezTo>
                  <a:pt x="496728" y="396240"/>
                  <a:pt x="482441" y="421005"/>
                  <a:pt x="451961" y="433388"/>
                </a:cubicBezTo>
                <a:cubicBezTo>
                  <a:pt x="419576" y="445770"/>
                  <a:pt x="389095" y="438150"/>
                  <a:pt x="362426" y="406718"/>
                </a:cubicBezTo>
                <a:cubicBezTo>
                  <a:pt x="328136" y="365760"/>
                  <a:pt x="312895" y="318135"/>
                  <a:pt x="321468" y="265748"/>
                </a:cubicBezTo>
                <a:cubicBezTo>
                  <a:pt x="326231" y="234315"/>
                  <a:pt x="344328" y="210503"/>
                  <a:pt x="376713" y="202883"/>
                </a:cubicBezTo>
                <a:close/>
                <a:moveTo>
                  <a:pt x="722470" y="184785"/>
                </a:moveTo>
                <a:cubicBezTo>
                  <a:pt x="710088" y="184785"/>
                  <a:pt x="704373" y="189548"/>
                  <a:pt x="704373" y="201930"/>
                </a:cubicBezTo>
                <a:cubicBezTo>
                  <a:pt x="704373" y="213360"/>
                  <a:pt x="704373" y="225743"/>
                  <a:pt x="704373" y="237173"/>
                </a:cubicBezTo>
                <a:cubicBezTo>
                  <a:pt x="703420" y="267653"/>
                  <a:pt x="702468" y="269558"/>
                  <a:pt x="672940" y="269558"/>
                </a:cubicBezTo>
                <a:cubicBezTo>
                  <a:pt x="659605" y="269558"/>
                  <a:pt x="646270" y="269558"/>
                  <a:pt x="632936" y="269558"/>
                </a:cubicBezTo>
                <a:cubicBezTo>
                  <a:pt x="620553" y="269558"/>
                  <a:pt x="616743" y="276225"/>
                  <a:pt x="616743" y="287655"/>
                </a:cubicBezTo>
                <a:cubicBezTo>
                  <a:pt x="616743" y="299085"/>
                  <a:pt x="621505" y="303848"/>
                  <a:pt x="632936" y="303848"/>
                </a:cubicBezTo>
                <a:cubicBezTo>
                  <a:pt x="641508" y="303848"/>
                  <a:pt x="651033" y="303848"/>
                  <a:pt x="659605" y="303848"/>
                </a:cubicBezTo>
                <a:cubicBezTo>
                  <a:pt x="704373" y="303848"/>
                  <a:pt x="704373" y="303848"/>
                  <a:pt x="704373" y="348615"/>
                </a:cubicBezTo>
                <a:cubicBezTo>
                  <a:pt x="704373" y="355283"/>
                  <a:pt x="704373" y="361950"/>
                  <a:pt x="704373" y="368618"/>
                </a:cubicBezTo>
                <a:cubicBezTo>
                  <a:pt x="703420" y="380048"/>
                  <a:pt x="703420" y="388620"/>
                  <a:pt x="719613" y="388620"/>
                </a:cubicBezTo>
                <a:cubicBezTo>
                  <a:pt x="734853" y="388620"/>
                  <a:pt x="740568" y="382905"/>
                  <a:pt x="739615" y="368618"/>
                </a:cubicBezTo>
                <a:cubicBezTo>
                  <a:pt x="739615" y="355283"/>
                  <a:pt x="740568" y="341948"/>
                  <a:pt x="739615" y="328613"/>
                </a:cubicBezTo>
                <a:cubicBezTo>
                  <a:pt x="738663" y="308610"/>
                  <a:pt x="747236" y="301943"/>
                  <a:pt x="766286" y="302895"/>
                </a:cubicBezTo>
                <a:cubicBezTo>
                  <a:pt x="779620" y="303848"/>
                  <a:pt x="793908" y="302895"/>
                  <a:pt x="808195" y="302895"/>
                </a:cubicBezTo>
                <a:cubicBezTo>
                  <a:pt x="820578" y="302895"/>
                  <a:pt x="825340" y="296228"/>
                  <a:pt x="825340" y="285750"/>
                </a:cubicBezTo>
                <a:cubicBezTo>
                  <a:pt x="825340" y="274320"/>
                  <a:pt x="820578" y="269558"/>
                  <a:pt x="809148" y="269558"/>
                </a:cubicBezTo>
                <a:cubicBezTo>
                  <a:pt x="792003" y="269558"/>
                  <a:pt x="775811" y="269558"/>
                  <a:pt x="759618" y="269558"/>
                </a:cubicBezTo>
                <a:cubicBezTo>
                  <a:pt x="745330" y="270510"/>
                  <a:pt x="739615" y="263843"/>
                  <a:pt x="739615" y="249555"/>
                </a:cubicBezTo>
                <a:cubicBezTo>
                  <a:pt x="739615" y="234315"/>
                  <a:pt x="739615" y="218123"/>
                  <a:pt x="739615" y="202883"/>
                </a:cubicBezTo>
                <a:cubicBezTo>
                  <a:pt x="739615" y="190500"/>
                  <a:pt x="734853" y="184785"/>
                  <a:pt x="722470" y="184785"/>
                </a:cubicBezTo>
                <a:close/>
                <a:moveTo>
                  <a:pt x="566260" y="180023"/>
                </a:moveTo>
                <a:cubicBezTo>
                  <a:pt x="509110" y="181928"/>
                  <a:pt x="451960" y="177165"/>
                  <a:pt x="394810" y="183833"/>
                </a:cubicBezTo>
                <a:cubicBezTo>
                  <a:pt x="362425" y="187643"/>
                  <a:pt x="334803" y="200025"/>
                  <a:pt x="309085" y="219075"/>
                </a:cubicBezTo>
                <a:cubicBezTo>
                  <a:pt x="247173" y="265748"/>
                  <a:pt x="236695" y="355283"/>
                  <a:pt x="286225" y="412433"/>
                </a:cubicBezTo>
                <a:cubicBezTo>
                  <a:pt x="313848" y="444818"/>
                  <a:pt x="350995" y="455295"/>
                  <a:pt x="391953" y="454343"/>
                </a:cubicBezTo>
                <a:cubicBezTo>
                  <a:pt x="408145" y="453390"/>
                  <a:pt x="415765" y="457200"/>
                  <a:pt x="409098" y="475298"/>
                </a:cubicBezTo>
                <a:cubicBezTo>
                  <a:pt x="405288" y="485775"/>
                  <a:pt x="408145" y="496253"/>
                  <a:pt x="411003" y="507683"/>
                </a:cubicBezTo>
                <a:cubicBezTo>
                  <a:pt x="413860" y="520065"/>
                  <a:pt x="432910" y="531495"/>
                  <a:pt x="422433" y="541973"/>
                </a:cubicBezTo>
                <a:cubicBezTo>
                  <a:pt x="413860" y="550545"/>
                  <a:pt x="395763" y="547688"/>
                  <a:pt x="381475" y="549593"/>
                </a:cubicBezTo>
                <a:cubicBezTo>
                  <a:pt x="381475" y="549593"/>
                  <a:pt x="380523" y="549593"/>
                  <a:pt x="379570" y="549593"/>
                </a:cubicBezTo>
                <a:cubicBezTo>
                  <a:pt x="335755" y="554355"/>
                  <a:pt x="294798" y="566738"/>
                  <a:pt x="259555" y="593408"/>
                </a:cubicBezTo>
                <a:cubicBezTo>
                  <a:pt x="199548" y="638175"/>
                  <a:pt x="199548" y="716280"/>
                  <a:pt x="258603" y="760095"/>
                </a:cubicBezTo>
                <a:cubicBezTo>
                  <a:pt x="327183" y="810578"/>
                  <a:pt x="472915" y="802005"/>
                  <a:pt x="537685" y="743903"/>
                </a:cubicBezTo>
                <a:cubicBezTo>
                  <a:pt x="604361" y="684848"/>
                  <a:pt x="605313" y="603885"/>
                  <a:pt x="539590" y="544830"/>
                </a:cubicBezTo>
                <a:cubicBezTo>
                  <a:pt x="525303" y="531495"/>
                  <a:pt x="510063" y="520065"/>
                  <a:pt x="495775" y="506730"/>
                </a:cubicBezTo>
                <a:cubicBezTo>
                  <a:pt x="471010" y="483870"/>
                  <a:pt x="470058" y="463868"/>
                  <a:pt x="491013" y="438150"/>
                </a:cubicBezTo>
                <a:cubicBezTo>
                  <a:pt x="496728" y="430530"/>
                  <a:pt x="503395" y="424815"/>
                  <a:pt x="510063" y="419100"/>
                </a:cubicBezTo>
                <a:cubicBezTo>
                  <a:pt x="573880" y="370523"/>
                  <a:pt x="572928" y="270510"/>
                  <a:pt x="521493" y="221933"/>
                </a:cubicBezTo>
                <a:cubicBezTo>
                  <a:pt x="517683" y="217170"/>
                  <a:pt x="510063" y="213360"/>
                  <a:pt x="511968" y="207645"/>
                </a:cubicBezTo>
                <a:cubicBezTo>
                  <a:pt x="514825" y="200025"/>
                  <a:pt x="523398" y="201930"/>
                  <a:pt x="530065" y="201930"/>
                </a:cubicBezTo>
                <a:cubicBezTo>
                  <a:pt x="551020" y="202883"/>
                  <a:pt x="571023" y="199073"/>
                  <a:pt x="588168" y="180975"/>
                </a:cubicBezTo>
                <a:cubicBezTo>
                  <a:pt x="578643" y="180975"/>
                  <a:pt x="572928" y="180023"/>
                  <a:pt x="566260" y="180023"/>
                </a:cubicBezTo>
                <a:close/>
                <a:moveTo>
                  <a:pt x="164305" y="0"/>
                </a:moveTo>
                <a:cubicBezTo>
                  <a:pt x="368140" y="0"/>
                  <a:pt x="572928" y="0"/>
                  <a:pt x="777715" y="0"/>
                </a:cubicBezTo>
                <a:cubicBezTo>
                  <a:pt x="842486" y="0"/>
                  <a:pt x="894873" y="23813"/>
                  <a:pt x="925353" y="84773"/>
                </a:cubicBezTo>
                <a:cubicBezTo>
                  <a:pt x="934878" y="104775"/>
                  <a:pt x="938688" y="126683"/>
                  <a:pt x="938688" y="149543"/>
                </a:cubicBezTo>
                <a:cubicBezTo>
                  <a:pt x="938688" y="256223"/>
                  <a:pt x="938688" y="363855"/>
                  <a:pt x="938688" y="470535"/>
                </a:cubicBezTo>
                <a:cubicBezTo>
                  <a:pt x="938688" y="574358"/>
                  <a:pt x="938688" y="677228"/>
                  <a:pt x="938688" y="781050"/>
                </a:cubicBezTo>
                <a:cubicBezTo>
                  <a:pt x="938688" y="880110"/>
                  <a:pt x="880586" y="938213"/>
                  <a:pt x="780573" y="938213"/>
                </a:cubicBezTo>
                <a:cubicBezTo>
                  <a:pt x="574833" y="938213"/>
                  <a:pt x="368140" y="938213"/>
                  <a:pt x="162400" y="938213"/>
                </a:cubicBezTo>
                <a:cubicBezTo>
                  <a:pt x="62388" y="938213"/>
                  <a:pt x="2380" y="882968"/>
                  <a:pt x="1428" y="782003"/>
                </a:cubicBezTo>
                <a:cubicBezTo>
                  <a:pt x="-477" y="573405"/>
                  <a:pt x="-477" y="365760"/>
                  <a:pt x="1428" y="157163"/>
                </a:cubicBezTo>
                <a:cubicBezTo>
                  <a:pt x="1428" y="76200"/>
                  <a:pt x="42385" y="22860"/>
                  <a:pt x="110965" y="5715"/>
                </a:cubicBezTo>
                <a:cubicBezTo>
                  <a:pt x="128110" y="1905"/>
                  <a:pt x="146208" y="0"/>
                  <a:pt x="16430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2" name="Freeform: Shape 51"/>
          <p:cNvSpPr/>
          <p:nvPr/>
        </p:nvSpPr>
        <p:spPr bwMode="auto">
          <a:xfrm>
            <a:off x="4425268" y="3807833"/>
            <a:ext cx="256482" cy="256083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 fill="norm" stroke="1" extrusionOk="0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3" name="Freeform: Shape 52"/>
          <p:cNvSpPr/>
          <p:nvPr/>
        </p:nvSpPr>
        <p:spPr bwMode="auto">
          <a:xfrm>
            <a:off x="5186589" y="2228063"/>
            <a:ext cx="259665" cy="258416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 fill="norm" stroke="1" extrusionOk="0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4" name="Freeform: Shape 53"/>
          <p:cNvSpPr/>
          <p:nvPr/>
        </p:nvSpPr>
        <p:spPr bwMode="auto">
          <a:xfrm>
            <a:off x="7125237" y="3066529"/>
            <a:ext cx="256760" cy="255776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 fill="norm" stroke="1" extrusionOk="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5" name="Rounded Rectangle 2"/>
          <p:cNvSpPr/>
          <p:nvPr/>
        </p:nvSpPr>
        <p:spPr bwMode="auto">
          <a:xfrm>
            <a:off x="5989038" y="3288628"/>
            <a:ext cx="254999" cy="254999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 fill="norm" stroke="1" extrusionOk="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56" name="Rounded Rectangle 8"/>
          <p:cNvSpPr/>
          <p:nvPr/>
        </p:nvSpPr>
        <p:spPr bwMode="auto">
          <a:xfrm>
            <a:off x="6847067" y="3674747"/>
            <a:ext cx="255027" cy="25499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 fill="norm" stroke="1" extrusionOk="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57" name="Rounded Rectangle 2"/>
          <p:cNvSpPr/>
          <p:nvPr/>
        </p:nvSpPr>
        <p:spPr bwMode="auto">
          <a:xfrm>
            <a:off x="7520380" y="3824743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440" h="3960440" fill="norm" stroke="1" extrusionOk="0">
                <a:moveTo>
                  <a:pt x="2607490" y="1396226"/>
                </a:moveTo>
                <a:lnTo>
                  <a:pt x="2607493" y="1396226"/>
                </a:lnTo>
                <a:lnTo>
                  <a:pt x="2900480" y="1396226"/>
                </a:lnTo>
                <a:cubicBezTo>
                  <a:pt x="2950186" y="1396226"/>
                  <a:pt x="2990480" y="1436520"/>
                  <a:pt x="2990480" y="1486226"/>
                </a:cubicBezTo>
                <a:cubicBezTo>
                  <a:pt x="2990480" y="1535932"/>
                  <a:pt x="2950186" y="1576226"/>
                  <a:pt x="2900480" y="1576226"/>
                </a:cubicBezTo>
                <a:lnTo>
                  <a:pt x="2697490" y="1576226"/>
                </a:lnTo>
                <a:lnTo>
                  <a:pt x="2697490" y="1706676"/>
                </a:lnTo>
                <a:lnTo>
                  <a:pt x="2900480" y="1706676"/>
                </a:lnTo>
                <a:cubicBezTo>
                  <a:pt x="2950186" y="1706676"/>
                  <a:pt x="2990480" y="1746970"/>
                  <a:pt x="2990480" y="1796676"/>
                </a:cubicBezTo>
                <a:cubicBezTo>
                  <a:pt x="2990480" y="1846382"/>
                  <a:pt x="2950186" y="1886676"/>
                  <a:pt x="2900480" y="1886676"/>
                </a:cubicBezTo>
                <a:lnTo>
                  <a:pt x="2697490" y="1886676"/>
                </a:lnTo>
                <a:lnTo>
                  <a:pt x="2697490" y="1987805"/>
                </a:lnTo>
                <a:lnTo>
                  <a:pt x="2900480" y="1987805"/>
                </a:lnTo>
                <a:cubicBezTo>
                  <a:pt x="2950186" y="1987805"/>
                  <a:pt x="2990480" y="2028099"/>
                  <a:pt x="2990480" y="2077805"/>
                </a:cubicBezTo>
                <a:cubicBezTo>
                  <a:pt x="2990480" y="2127511"/>
                  <a:pt x="2950186" y="2167805"/>
                  <a:pt x="2900480" y="2167805"/>
                </a:cubicBezTo>
                <a:lnTo>
                  <a:pt x="2607491" y="2167805"/>
                </a:lnTo>
                <a:cubicBezTo>
                  <a:pt x="2557785" y="2167805"/>
                  <a:pt x="2517491" y="2127511"/>
                  <a:pt x="2517491" y="2077805"/>
                </a:cubicBezTo>
                <a:lnTo>
                  <a:pt x="2518558" y="2072520"/>
                </a:lnTo>
                <a:cubicBezTo>
                  <a:pt x="2517543" y="2070807"/>
                  <a:pt x="2517490" y="2069026"/>
                  <a:pt x="2517490" y="2067233"/>
                </a:cubicBezTo>
                <a:lnTo>
                  <a:pt x="2517490" y="1486226"/>
                </a:lnTo>
                <a:cubicBezTo>
                  <a:pt x="2517490" y="1436520"/>
                  <a:pt x="2557784" y="1396226"/>
                  <a:pt x="2607490" y="1396226"/>
                </a:cubicBezTo>
                <a:close/>
                <a:moveTo>
                  <a:pt x="1892179" y="1396226"/>
                </a:moveTo>
                <a:cubicBezTo>
                  <a:pt x="1933277" y="1396226"/>
                  <a:pt x="1967940" y="1423772"/>
                  <a:pt x="1977253" y="1461826"/>
                </a:cubicBezTo>
                <a:cubicBezTo>
                  <a:pt x="1983784" y="1464928"/>
                  <a:pt x="1988782" y="1470082"/>
                  <a:pt x="1993205" y="1475928"/>
                </a:cubicBezTo>
                <a:lnTo>
                  <a:pt x="2249400" y="1814563"/>
                </a:lnTo>
                <a:lnTo>
                  <a:pt x="2249400" y="1486226"/>
                </a:lnTo>
                <a:cubicBezTo>
                  <a:pt x="2249400" y="1436520"/>
                  <a:pt x="2289694" y="1396226"/>
                  <a:pt x="2339400" y="1396226"/>
                </a:cubicBezTo>
                <a:cubicBezTo>
                  <a:pt x="2389106" y="1396226"/>
                  <a:pt x="2429400" y="1436520"/>
                  <a:pt x="2429400" y="1486226"/>
                </a:cubicBezTo>
                <a:lnTo>
                  <a:pt x="2429400" y="2067233"/>
                </a:lnTo>
                <a:cubicBezTo>
                  <a:pt x="2429400" y="2116939"/>
                  <a:pt x="2389106" y="2157233"/>
                  <a:pt x="2339400" y="2157233"/>
                </a:cubicBezTo>
                <a:lnTo>
                  <a:pt x="2314279" y="2152162"/>
                </a:lnTo>
                <a:cubicBezTo>
                  <a:pt x="2312282" y="2152300"/>
                  <a:pt x="2310334" y="2152010"/>
                  <a:pt x="2308518" y="2150998"/>
                </a:cubicBezTo>
                <a:cubicBezTo>
                  <a:pt x="2306291" y="2150974"/>
                  <a:pt x="2304354" y="2150181"/>
                  <a:pt x="2302610" y="2148976"/>
                </a:cubicBezTo>
                <a:cubicBezTo>
                  <a:pt x="2283211" y="2145448"/>
                  <a:pt x="2265611" y="2134330"/>
                  <a:pt x="2252821" y="2117425"/>
                </a:cubicBezTo>
                <a:lnTo>
                  <a:pt x="1982179" y="1759694"/>
                </a:lnTo>
                <a:lnTo>
                  <a:pt x="1982179" y="2067233"/>
                </a:lnTo>
                <a:cubicBezTo>
                  <a:pt x="1982179" y="2116939"/>
                  <a:pt x="1941885" y="2157233"/>
                  <a:pt x="1892179" y="2157233"/>
                </a:cubicBezTo>
                <a:cubicBezTo>
                  <a:pt x="1842473" y="2157233"/>
                  <a:pt x="1802179" y="2116939"/>
                  <a:pt x="1802179" y="2067233"/>
                </a:cubicBezTo>
                <a:lnTo>
                  <a:pt x="1802179" y="1486226"/>
                </a:lnTo>
                <a:cubicBezTo>
                  <a:pt x="1802179" y="1436520"/>
                  <a:pt x="1842473" y="1396226"/>
                  <a:pt x="1892179" y="1396226"/>
                </a:cubicBezTo>
                <a:close/>
                <a:moveTo>
                  <a:pt x="1624958" y="1396226"/>
                </a:moveTo>
                <a:cubicBezTo>
                  <a:pt x="1674664" y="1396226"/>
                  <a:pt x="1714958" y="1436520"/>
                  <a:pt x="1714958" y="1486226"/>
                </a:cubicBezTo>
                <a:lnTo>
                  <a:pt x="1714958" y="2067233"/>
                </a:lnTo>
                <a:cubicBezTo>
                  <a:pt x="1714958" y="2116939"/>
                  <a:pt x="1674664" y="2157233"/>
                  <a:pt x="1624958" y="2157233"/>
                </a:cubicBezTo>
                <a:cubicBezTo>
                  <a:pt x="1575252" y="2157233"/>
                  <a:pt x="1534958" y="2116939"/>
                  <a:pt x="1534958" y="2067233"/>
                </a:cubicBezTo>
                <a:lnTo>
                  <a:pt x="1534958" y="1486226"/>
                </a:lnTo>
                <a:cubicBezTo>
                  <a:pt x="1534958" y="1436520"/>
                  <a:pt x="1575252" y="1396226"/>
                  <a:pt x="1624958" y="1396226"/>
                </a:cubicBezTo>
                <a:close/>
                <a:moveTo>
                  <a:pt x="1107687" y="1396226"/>
                </a:moveTo>
                <a:cubicBezTo>
                  <a:pt x="1157393" y="1396226"/>
                  <a:pt x="1197687" y="1436520"/>
                  <a:pt x="1197687" y="1486226"/>
                </a:cubicBezTo>
                <a:lnTo>
                  <a:pt x="1197687" y="1987804"/>
                </a:lnTo>
                <a:lnTo>
                  <a:pt x="1392703" y="1987804"/>
                </a:lnTo>
                <a:cubicBezTo>
                  <a:pt x="1442409" y="1987804"/>
                  <a:pt x="1482703" y="2028098"/>
                  <a:pt x="1482703" y="2077804"/>
                </a:cubicBezTo>
                <a:cubicBezTo>
                  <a:pt x="1482703" y="2127510"/>
                  <a:pt x="1442409" y="2167804"/>
                  <a:pt x="1392703" y="2167804"/>
                </a:cubicBezTo>
                <a:lnTo>
                  <a:pt x="1107687" y="2167804"/>
                </a:lnTo>
                <a:cubicBezTo>
                  <a:pt x="1057981" y="2167804"/>
                  <a:pt x="1017687" y="2127510"/>
                  <a:pt x="1017687" y="2077804"/>
                </a:cubicBezTo>
                <a:lnTo>
                  <a:pt x="1018754" y="2072519"/>
                </a:lnTo>
                <a:cubicBezTo>
                  <a:pt x="1017739" y="2070806"/>
                  <a:pt x="1017687" y="2069025"/>
                  <a:pt x="1017687" y="2067233"/>
                </a:cubicBezTo>
                <a:lnTo>
                  <a:pt x="1017687" y="1486226"/>
                </a:lnTo>
                <a:cubicBezTo>
                  <a:pt x="1017687" y="1436520"/>
                  <a:pt x="1057981" y="1396226"/>
                  <a:pt x="1107687" y="1396226"/>
                </a:cubicBezTo>
                <a:close/>
                <a:moveTo>
                  <a:pt x="1980220" y="564375"/>
                </a:moveTo>
                <a:cubicBezTo>
                  <a:pt x="1154987" y="564375"/>
                  <a:pt x="486004" y="1107581"/>
                  <a:pt x="486004" y="1777659"/>
                </a:cubicBezTo>
                <a:cubicBezTo>
                  <a:pt x="486004" y="2401690"/>
                  <a:pt x="1066203" y="2915687"/>
                  <a:pt x="1812523" y="2982830"/>
                </a:cubicBezTo>
                <a:cubicBezTo>
                  <a:pt x="1958634" y="3025646"/>
                  <a:pt x="1856317" y="3253652"/>
                  <a:pt x="1853662" y="3361912"/>
                </a:cubicBezTo>
                <a:cubicBezTo>
                  <a:pt x="1848214" y="3540567"/>
                  <a:pt x="2675239" y="2976604"/>
                  <a:pt x="3034494" y="2637275"/>
                </a:cubicBezTo>
                <a:cubicBezTo>
                  <a:pt x="3306277" y="2417674"/>
                  <a:pt x="3474436" y="2113612"/>
                  <a:pt x="3474436" y="1777659"/>
                </a:cubicBezTo>
                <a:cubicBezTo>
                  <a:pt x="3474436" y="1107581"/>
                  <a:pt x="2805453" y="564375"/>
                  <a:pt x="1980220" y="564375"/>
                </a:cubicBezTo>
                <a:close/>
                <a:moveTo>
                  <a:pt x="660087" y="0"/>
                </a:moveTo>
                <a:lnTo>
                  <a:pt x="3300353" y="0"/>
                </a:lnTo>
                <a:cubicBezTo>
                  <a:pt x="3664909" y="0"/>
                  <a:pt x="3960440" y="295531"/>
                  <a:pt x="3960440" y="660087"/>
                </a:cubicBezTo>
                <a:lnTo>
                  <a:pt x="3960440" y="3300353"/>
                </a:lnTo>
                <a:cubicBezTo>
                  <a:pt x="3960440" y="3664909"/>
                  <a:pt x="3664909" y="3960440"/>
                  <a:pt x="3300353" y="3960440"/>
                </a:cubicBezTo>
                <a:lnTo>
                  <a:pt x="660087" y="3960440"/>
                </a:lnTo>
                <a:cubicBezTo>
                  <a:pt x="295531" y="3960440"/>
                  <a:pt x="0" y="3664909"/>
                  <a:pt x="0" y="3300353"/>
                </a:cubicBezTo>
                <a:lnTo>
                  <a:pt x="0" y="660087"/>
                </a:lnTo>
                <a:cubicBezTo>
                  <a:pt x="0" y="295531"/>
                  <a:pt x="295531" y="0"/>
                  <a:pt x="6600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>
              <a:solidFill>
                <a:schemeClr val="tx1"/>
              </a:solidFill>
            </a:endParaRPr>
          </a:p>
        </p:txBody>
      </p:sp>
      <p:sp>
        <p:nvSpPr>
          <p:cNvPr id="58" name="Rounded Rectangle 2"/>
          <p:cNvSpPr/>
          <p:nvPr/>
        </p:nvSpPr>
        <p:spPr bwMode="auto">
          <a:xfrm>
            <a:off x="5159330" y="3673714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000" h="3960000" fill="norm" stroke="1" extrusionOk="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 bwMode="auto">
          <a:xfrm>
            <a:off x="2490639" y="2050467"/>
            <a:ext cx="8758" cy="43601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>
            <a:off x="10009113" y="1983159"/>
            <a:ext cx="8758" cy="43601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1738061" y="4357088"/>
            <a:ext cx="8758" cy="43601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 bwMode="auto">
          <a:xfrm>
            <a:off x="10525312" y="4500296"/>
            <a:ext cx="8758" cy="43601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sp>
        <p:nvSpPr>
          <p:cNvPr id="62431520" name="Freeform 7"/>
          <p:cNvSpPr/>
          <p:nvPr/>
        </p:nvSpPr>
        <p:spPr bwMode="auto">
          <a:xfrm rot="0" flipH="0" flipV="0">
            <a:off x="-316083" y="-166479"/>
            <a:ext cx="1770156" cy="1814788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Widescreen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Allppt.com;Googleslidesppt.com</dc:creator>
  <cp:keywords/>
  <dc:description/>
  <dc:identifier/>
  <dc:language/>
  <cp:lastModifiedBy/>
  <cp:revision>117</cp:revision>
  <dcterms:created xsi:type="dcterms:W3CDTF">2018-04-24T17:14:44Z</dcterms:created>
  <dcterms:modified xsi:type="dcterms:W3CDTF">2024-09-23T09:59:17Z</dcterms:modified>
  <cp:category/>
  <cp:contentStatus/>
  <cp:version/>
</cp:coreProperties>
</file>